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7"/>
  </p:notesMasterIdLst>
  <p:sldIdLst>
    <p:sldId id="292" r:id="rId2"/>
    <p:sldId id="344" r:id="rId3"/>
    <p:sldId id="345" r:id="rId4"/>
    <p:sldId id="346" r:id="rId5"/>
    <p:sldId id="347" r:id="rId6"/>
    <p:sldId id="348" r:id="rId7"/>
    <p:sldId id="355" r:id="rId8"/>
    <p:sldId id="356" r:id="rId9"/>
    <p:sldId id="350" r:id="rId10"/>
    <p:sldId id="357" r:id="rId11"/>
    <p:sldId id="352" r:id="rId12"/>
    <p:sldId id="354" r:id="rId13"/>
    <p:sldId id="351" r:id="rId14"/>
    <p:sldId id="295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556"/>
    <a:srgbClr val="5F899D"/>
    <a:srgbClr val="F57E5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87748" autoAdjust="0"/>
  </p:normalViewPr>
  <p:slideViewPr>
    <p:cSldViewPr snapToGrid="0">
      <p:cViewPr varScale="1">
        <p:scale>
          <a:sx n="102" d="100"/>
          <a:sy n="102" d="100"/>
        </p:scale>
        <p:origin x="150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5282-74D9-435D-9823-4E61964488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D73A12-40F4-4C7A-9C54-7A356A6F485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BE48F-C920-4C48-97EA-0D986B780537}" type="par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A843-93BA-44EC-B8C3-45EFACD96EEC}" type="sib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044E4-B645-42C9-94A0-C59BBC76066D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</dgm:t>
    </dgm:pt>
    <dgm:pt modelId="{8EBDC4D9-4349-4D91-8EC7-EB483A8412F9}" type="par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B93D77-EC7F-4147-893A-B5340A2770A6}" type="sib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9E0ED1-EF36-43E0-981F-8FECC6061F60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</dgm:t>
    </dgm:pt>
    <dgm:pt modelId="{7B535583-E7AD-4AFC-BFB2-3541093E9A11}" type="par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B6DE69-BD7F-4345-B61F-40F620A5E145}" type="sib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EC969-BF70-4133-8589-EAC9105D6DE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</dgm:t>
    </dgm:pt>
    <dgm:pt modelId="{FF5CBB6E-3808-47D2-925F-DBEA57478CFC}" type="par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D53D21-716F-4575-86AD-46FAF151DBDB}" type="sib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DC3DA-38C8-4D3B-A43B-B6AA11B06429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5FEFBC-D8F6-4E2B-90CA-9BD26D21FE34}" type="par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DBFC-791D-4314-A783-0205A49E2678}" type="sib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114FD-87EF-4526-8118-96DBE034C1E7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62C1F-8E0E-4DCD-BDFA-3F64C5E8B1D5}" type="par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52058-7B9B-4C39-9472-2EB4BF0C4ADB}" type="sib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7988C-B1FA-436A-A681-ADFC5B34431F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gm:t>
    </dgm:pt>
    <dgm:pt modelId="{64712919-0F13-45CE-97BF-9AF490FC561A}" type="par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0F9487-1326-4B1D-B56E-45D1D449D72D}" type="sib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D3C0B-366F-4293-BFDA-3A9830E5A573}">
      <dgm:prSet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</dgm:t>
    </dgm:pt>
    <dgm:pt modelId="{E9177B82-8501-46E0-BA24-153619E66D8C}" type="par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E253CDD9-2152-4CFE-ACE4-ED61D65AFD66}" type="sib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7DC29EDA-C515-4BAF-A293-B379D8E3321E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</dgm:t>
    </dgm:pt>
    <dgm:pt modelId="{AADECB23-6382-4BE8-A23C-2ADE1F547343}" type="par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2D2DE581-72CA-4A41-B852-D48A113AACCE}" type="sib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075B8F5A-0D7F-4989-939D-FDFF24442AB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</dgm:t>
    </dgm:pt>
    <dgm:pt modelId="{D29DC48F-7043-4604-B23D-EE7532DEBC58}" type="par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DC632B39-2584-47CE-B01B-9077AD038C5F}" type="sib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2275457A-E01C-4BCC-8FFA-6B1AD1C38B3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gm:t>
    </dgm:pt>
    <dgm:pt modelId="{EDDD9411-AE22-49A2-833B-5D90A5A6C97F}" type="par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39C66D2D-9572-481E-9CC7-C444EA68E86F}" type="sib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663AEE36-C326-4E6D-A211-C1C8EB791E71}">
      <dgm:prSet phldrT="[文本]" custT="1"/>
      <dgm:spPr/>
      <dgm:t>
        <a:bodyPr/>
        <a:lstStyle/>
        <a:p>
          <a:r>
            <a:rPr lang="zh-CN" altLang="en-US" sz="1200" b="0" i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D6D63-8608-4787-9B47-505B22B715FA}" type="par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9AF4C5-84C8-4737-9C0B-13169E889A3B}" type="sib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660ADB-38EC-43FE-A4FF-FA594A11E1A5}" type="pres">
      <dgm:prSet presAssocID="{E6125282-74D9-435D-9823-4E619644881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6A06454-6CE2-495D-8858-F41F59EAF516}" type="pres">
      <dgm:prSet presAssocID="{A1D73A12-40F4-4C7A-9C54-7A356A6F4853}" presName="composite" presStyleCnt="0"/>
      <dgm:spPr/>
    </dgm:pt>
    <dgm:pt modelId="{4C2C660D-895E-4A4C-8345-CF6CA9B51410}" type="pres">
      <dgm:prSet presAssocID="{A1D73A12-40F4-4C7A-9C54-7A356A6F4853}" presName="LShape" presStyleLbl="alignNode1" presStyleIdx="0" presStyleCnt="9"/>
      <dgm:spPr/>
    </dgm:pt>
    <dgm:pt modelId="{1C026FD0-E3FA-4A15-8D66-BEEFFAADC2F0}" type="pres">
      <dgm:prSet presAssocID="{A1D73A12-40F4-4C7A-9C54-7A356A6F485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F84F9-0B90-49D7-979A-6C287F9BA709}" type="pres">
      <dgm:prSet presAssocID="{A1D73A12-40F4-4C7A-9C54-7A356A6F4853}" presName="Triangle" presStyleLbl="alignNode1" presStyleIdx="1" presStyleCnt="9"/>
      <dgm:spPr/>
    </dgm:pt>
    <dgm:pt modelId="{2E94DDAC-279D-4A9A-9002-9A9DD62938E2}" type="pres">
      <dgm:prSet presAssocID="{3B19A843-93BA-44EC-B8C3-45EFACD96EEC}" presName="sibTrans" presStyleCnt="0"/>
      <dgm:spPr/>
    </dgm:pt>
    <dgm:pt modelId="{5AFB5263-DE67-48B5-8545-D5A48E4D6920}" type="pres">
      <dgm:prSet presAssocID="{3B19A843-93BA-44EC-B8C3-45EFACD96EEC}" presName="space" presStyleCnt="0"/>
      <dgm:spPr/>
    </dgm:pt>
    <dgm:pt modelId="{0DA921EF-408A-48F4-95FD-8D519F142918}" type="pres">
      <dgm:prSet presAssocID="{604044E4-B645-42C9-94A0-C59BBC76066D}" presName="composite" presStyleCnt="0"/>
      <dgm:spPr/>
    </dgm:pt>
    <dgm:pt modelId="{D7C96B1C-841C-47CE-9664-AC213123C25B}" type="pres">
      <dgm:prSet presAssocID="{604044E4-B645-42C9-94A0-C59BBC76066D}" presName="LShape" presStyleLbl="alignNode1" presStyleIdx="2" presStyleCnt="9"/>
      <dgm:spPr/>
    </dgm:pt>
    <dgm:pt modelId="{AC58122B-1E64-498F-8555-60DBF85AB278}" type="pres">
      <dgm:prSet presAssocID="{604044E4-B645-42C9-94A0-C59BBC76066D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42FFE-C275-4436-8EBF-20C969A9BFF8}" type="pres">
      <dgm:prSet presAssocID="{604044E4-B645-42C9-94A0-C59BBC76066D}" presName="Triangle" presStyleLbl="alignNode1" presStyleIdx="3" presStyleCnt="9"/>
      <dgm:spPr/>
    </dgm:pt>
    <dgm:pt modelId="{28E9F9A4-138E-4C48-8F76-B0D4FE2B21E3}" type="pres">
      <dgm:prSet presAssocID="{30B93D77-EC7F-4147-893A-B5340A2770A6}" presName="sibTrans" presStyleCnt="0"/>
      <dgm:spPr/>
    </dgm:pt>
    <dgm:pt modelId="{C2F07A16-56F0-4A96-9DD4-7C3379AED3AD}" type="pres">
      <dgm:prSet presAssocID="{30B93D77-EC7F-4147-893A-B5340A2770A6}" presName="space" presStyleCnt="0"/>
      <dgm:spPr/>
    </dgm:pt>
    <dgm:pt modelId="{361C35A7-6643-4B74-A1DD-2683B0F28FD1}" type="pres">
      <dgm:prSet presAssocID="{069E0ED1-EF36-43E0-981F-8FECC6061F60}" presName="composite" presStyleCnt="0"/>
      <dgm:spPr/>
    </dgm:pt>
    <dgm:pt modelId="{B1029B47-639F-4115-A09E-373B1C8DA56D}" type="pres">
      <dgm:prSet presAssocID="{069E0ED1-EF36-43E0-981F-8FECC6061F60}" presName="LShape" presStyleLbl="alignNode1" presStyleIdx="4" presStyleCnt="9"/>
      <dgm:spPr/>
    </dgm:pt>
    <dgm:pt modelId="{8868649C-D20C-4171-AD80-D3545666DC4C}" type="pres">
      <dgm:prSet presAssocID="{069E0ED1-EF36-43E0-981F-8FECC6061F6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26EE4-6309-48BD-9B95-8C6376C9CF78}" type="pres">
      <dgm:prSet presAssocID="{069E0ED1-EF36-43E0-981F-8FECC6061F60}" presName="Triangle" presStyleLbl="alignNode1" presStyleIdx="5" presStyleCnt="9"/>
      <dgm:spPr/>
    </dgm:pt>
    <dgm:pt modelId="{81092D46-6C2B-4087-BA13-5584B7F9143E}" type="pres">
      <dgm:prSet presAssocID="{6DB6DE69-BD7F-4345-B61F-40F620A5E145}" presName="sibTrans" presStyleCnt="0"/>
      <dgm:spPr/>
    </dgm:pt>
    <dgm:pt modelId="{1283E0E8-CFDE-4E86-A185-6EA8EF8CCE03}" type="pres">
      <dgm:prSet presAssocID="{6DB6DE69-BD7F-4345-B61F-40F620A5E145}" presName="space" presStyleCnt="0"/>
      <dgm:spPr/>
    </dgm:pt>
    <dgm:pt modelId="{AE335DE0-5375-4367-AAAB-62778477F269}" type="pres">
      <dgm:prSet presAssocID="{263EC969-BF70-4133-8589-EAC9105D6DE3}" presName="composite" presStyleCnt="0"/>
      <dgm:spPr/>
    </dgm:pt>
    <dgm:pt modelId="{95406E05-63B1-4033-9E39-7B58ECA4BF64}" type="pres">
      <dgm:prSet presAssocID="{263EC969-BF70-4133-8589-EAC9105D6DE3}" presName="LShape" presStyleLbl="alignNode1" presStyleIdx="6" presStyleCnt="9"/>
      <dgm:spPr/>
    </dgm:pt>
    <dgm:pt modelId="{AD12F340-87E4-413F-BE29-D7F3E1C8DAE2}" type="pres">
      <dgm:prSet presAssocID="{263EC969-BF70-4133-8589-EAC9105D6DE3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E24995-DB4D-410D-92FD-6A66A807162D}" type="pres">
      <dgm:prSet presAssocID="{263EC969-BF70-4133-8589-EAC9105D6DE3}" presName="Triangle" presStyleLbl="alignNode1" presStyleIdx="7" presStyleCnt="9"/>
      <dgm:spPr/>
    </dgm:pt>
    <dgm:pt modelId="{1DA0A495-0649-4838-B8CE-8822BE039B59}" type="pres">
      <dgm:prSet presAssocID="{BDD53D21-716F-4575-86AD-46FAF151DBDB}" presName="sibTrans" presStyleCnt="0"/>
      <dgm:spPr/>
    </dgm:pt>
    <dgm:pt modelId="{E286C2A8-FA62-449B-9986-6AC396865E5C}" type="pres">
      <dgm:prSet presAssocID="{BDD53D21-716F-4575-86AD-46FAF151DBDB}" presName="space" presStyleCnt="0"/>
      <dgm:spPr/>
    </dgm:pt>
    <dgm:pt modelId="{7383A2DD-41B4-4B89-99A8-CEA2806E5C3A}" type="pres">
      <dgm:prSet presAssocID="{F89D3C0B-366F-4293-BFDA-3A9830E5A573}" presName="composite" presStyleCnt="0"/>
      <dgm:spPr/>
    </dgm:pt>
    <dgm:pt modelId="{5F49902C-8323-40C8-BA89-5D0936371A55}" type="pres">
      <dgm:prSet presAssocID="{F89D3C0B-366F-4293-BFDA-3A9830E5A573}" presName="LShape" presStyleLbl="alignNode1" presStyleIdx="8" presStyleCnt="9"/>
      <dgm:spPr/>
    </dgm:pt>
    <dgm:pt modelId="{5F96CD34-A340-45ED-AC7D-BC9D9B10CF08}" type="pres">
      <dgm:prSet presAssocID="{F89D3C0B-366F-4293-BFDA-3A9830E5A57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F73BC4-865E-4854-82BD-768E28B25485}" type="presOf" srcId="{F89D3C0B-366F-4293-BFDA-3A9830E5A573}" destId="{5F96CD34-A340-45ED-AC7D-BC9D9B10CF08}" srcOrd="0" destOrd="0" presId="urn:microsoft.com/office/officeart/2009/3/layout/StepUpProcess"/>
    <dgm:cxn modelId="{6A05482F-38D4-4ABE-952E-1921ACD5A432}" type="presOf" srcId="{2275457A-E01C-4BCC-8FFA-6B1AD1C38B31}" destId="{5F96CD34-A340-45ED-AC7D-BC9D9B10CF08}" srcOrd="0" destOrd="3" presId="urn:microsoft.com/office/officeart/2009/3/layout/StepUpProcess"/>
    <dgm:cxn modelId="{E5B88D3F-AF7E-41B2-BAFA-1627139E1818}" type="presOf" srcId="{069E0ED1-EF36-43E0-981F-8FECC6061F60}" destId="{8868649C-D20C-4171-AD80-D3545666DC4C}" srcOrd="0" destOrd="0" presId="urn:microsoft.com/office/officeart/2009/3/layout/StepUpProcess"/>
    <dgm:cxn modelId="{E14B3ADA-3EEC-431D-966A-818664489EFD}" srcId="{F89D3C0B-366F-4293-BFDA-3A9830E5A573}" destId="{7DC29EDA-C515-4BAF-A293-B379D8E3321E}" srcOrd="0" destOrd="0" parTransId="{AADECB23-6382-4BE8-A23C-2ADE1F547343}" sibTransId="{2D2DE581-72CA-4A41-B852-D48A113AACCE}"/>
    <dgm:cxn modelId="{A268ACA2-6359-4205-8C39-4B3174A53669}" srcId="{E6125282-74D9-435D-9823-4E6196448814}" destId="{604044E4-B645-42C9-94A0-C59BBC76066D}" srcOrd="1" destOrd="0" parTransId="{8EBDC4D9-4349-4D91-8EC7-EB483A8412F9}" sibTransId="{30B93D77-EC7F-4147-893A-B5340A2770A6}"/>
    <dgm:cxn modelId="{6E2004B9-E6DF-4F66-99A3-AD52AA13B34E}" srcId="{F89D3C0B-366F-4293-BFDA-3A9830E5A573}" destId="{075B8F5A-0D7F-4989-939D-FDFF24442AB1}" srcOrd="1" destOrd="0" parTransId="{D29DC48F-7043-4604-B23D-EE7532DEBC58}" sibTransId="{DC632B39-2584-47CE-B01B-9077AD038C5F}"/>
    <dgm:cxn modelId="{FC6831EC-29EE-44B8-80FB-A5D1742924D9}" type="presOf" srcId="{F65DC3DA-38C8-4D3B-A43B-B6AA11B06429}" destId="{AC58122B-1E64-498F-8555-60DBF85AB278}" srcOrd="0" destOrd="1" presId="urn:microsoft.com/office/officeart/2009/3/layout/StepUpProcess"/>
    <dgm:cxn modelId="{51F4758A-FA60-4789-B525-E276D22A6337}" type="presOf" srcId="{6337988C-B1FA-436A-A681-ADFC5B34431F}" destId="{AD12F340-87E4-413F-BE29-D7F3E1C8DAE2}" srcOrd="0" destOrd="1" presId="urn:microsoft.com/office/officeart/2009/3/layout/StepUpProcess"/>
    <dgm:cxn modelId="{7F418FE8-D7A2-4C12-94AC-8344F0D4F83F}" type="presOf" srcId="{075B8F5A-0D7F-4989-939D-FDFF24442AB1}" destId="{5F96CD34-A340-45ED-AC7D-BC9D9B10CF08}" srcOrd="0" destOrd="2" presId="urn:microsoft.com/office/officeart/2009/3/layout/StepUpProcess"/>
    <dgm:cxn modelId="{936A7B5D-7C8F-4F12-BFC1-24B3F64B20F9}" srcId="{E6125282-74D9-435D-9823-4E6196448814}" destId="{263EC969-BF70-4133-8589-EAC9105D6DE3}" srcOrd="3" destOrd="0" parTransId="{FF5CBB6E-3808-47D2-925F-DBEA57478CFC}" sibTransId="{BDD53D21-716F-4575-86AD-46FAF151DBDB}"/>
    <dgm:cxn modelId="{CE147684-0F46-4190-8DF6-CCDBEA02DE09}" srcId="{069E0ED1-EF36-43E0-981F-8FECC6061F60}" destId="{026114FD-87EF-4526-8118-96DBE034C1E7}" srcOrd="0" destOrd="0" parTransId="{35462C1F-8E0E-4DCD-BDFA-3F64C5E8B1D5}" sibTransId="{6AE52058-7B9B-4C39-9472-2EB4BF0C4ADB}"/>
    <dgm:cxn modelId="{9D526E96-DA44-4F89-B010-969AC83BBD10}" srcId="{F89D3C0B-366F-4293-BFDA-3A9830E5A573}" destId="{2275457A-E01C-4BCC-8FFA-6B1AD1C38B31}" srcOrd="2" destOrd="0" parTransId="{EDDD9411-AE22-49A2-833B-5D90A5A6C97F}" sibTransId="{39C66D2D-9572-481E-9CC7-C444EA68E86F}"/>
    <dgm:cxn modelId="{668CE75D-C01B-427B-B5F4-5DDCCECA3E02}" srcId="{E6125282-74D9-435D-9823-4E6196448814}" destId="{A1D73A12-40F4-4C7A-9C54-7A356A6F4853}" srcOrd="0" destOrd="0" parTransId="{D2FBE48F-C920-4C48-97EA-0D986B780537}" sibTransId="{3B19A843-93BA-44EC-B8C3-45EFACD96EEC}"/>
    <dgm:cxn modelId="{332E893F-08C9-4ACA-A7D6-7DC667D89AA2}" srcId="{263EC969-BF70-4133-8589-EAC9105D6DE3}" destId="{6337988C-B1FA-436A-A681-ADFC5B34431F}" srcOrd="0" destOrd="0" parTransId="{64712919-0F13-45CE-97BF-9AF490FC561A}" sibTransId="{EC0F9487-1326-4B1D-B56E-45D1D449D72D}"/>
    <dgm:cxn modelId="{37782E2F-416F-410A-AE0B-41D86B695D7D}" type="presOf" srcId="{A1D73A12-40F4-4C7A-9C54-7A356A6F4853}" destId="{1C026FD0-E3FA-4A15-8D66-BEEFFAADC2F0}" srcOrd="0" destOrd="0" presId="urn:microsoft.com/office/officeart/2009/3/layout/StepUpProcess"/>
    <dgm:cxn modelId="{A174BF69-8F3D-458E-87FB-42EBCB68D9A5}" type="presOf" srcId="{E6125282-74D9-435D-9823-4E6196448814}" destId="{BE660ADB-38EC-43FE-A4FF-FA594A11E1A5}" srcOrd="0" destOrd="0" presId="urn:microsoft.com/office/officeart/2009/3/layout/StepUpProcess"/>
    <dgm:cxn modelId="{44F1BE88-E71F-42F4-90AA-E305C7CEE3A5}" type="presOf" srcId="{663AEE36-C326-4E6D-A211-C1C8EB791E71}" destId="{1C026FD0-E3FA-4A15-8D66-BEEFFAADC2F0}" srcOrd="0" destOrd="1" presId="urn:microsoft.com/office/officeart/2009/3/layout/StepUpProcess"/>
    <dgm:cxn modelId="{ABAAE3A8-4A68-413F-928B-5A796F91AA8C}" srcId="{604044E4-B645-42C9-94A0-C59BBC76066D}" destId="{F65DC3DA-38C8-4D3B-A43B-B6AA11B06429}" srcOrd="0" destOrd="0" parTransId="{265FEFBC-D8F6-4E2B-90CA-9BD26D21FE34}" sibTransId="{1D87DBFC-791D-4314-A783-0205A49E2678}"/>
    <dgm:cxn modelId="{4C741D0D-C4E4-4A07-9526-95110E7546DD}" srcId="{E6125282-74D9-435D-9823-4E6196448814}" destId="{069E0ED1-EF36-43E0-981F-8FECC6061F60}" srcOrd="2" destOrd="0" parTransId="{7B535583-E7AD-4AFC-BFB2-3541093E9A11}" sibTransId="{6DB6DE69-BD7F-4345-B61F-40F620A5E145}"/>
    <dgm:cxn modelId="{54CE8040-FDF1-4856-B433-A4747C0E94A6}" srcId="{E6125282-74D9-435D-9823-4E6196448814}" destId="{F89D3C0B-366F-4293-BFDA-3A9830E5A573}" srcOrd="4" destOrd="0" parTransId="{E9177B82-8501-46E0-BA24-153619E66D8C}" sibTransId="{E253CDD9-2152-4CFE-ACE4-ED61D65AFD66}"/>
    <dgm:cxn modelId="{188B6A4E-6628-4A07-8076-E65BB79843D1}" type="presOf" srcId="{604044E4-B645-42C9-94A0-C59BBC76066D}" destId="{AC58122B-1E64-498F-8555-60DBF85AB278}" srcOrd="0" destOrd="0" presId="urn:microsoft.com/office/officeart/2009/3/layout/StepUpProcess"/>
    <dgm:cxn modelId="{D8D9413A-C870-44B6-9692-F40962B02385}" type="presOf" srcId="{263EC969-BF70-4133-8589-EAC9105D6DE3}" destId="{AD12F340-87E4-413F-BE29-D7F3E1C8DAE2}" srcOrd="0" destOrd="0" presId="urn:microsoft.com/office/officeart/2009/3/layout/StepUpProcess"/>
    <dgm:cxn modelId="{FA36C1F9-C1B3-4E46-BB59-EB93E07E58B3}" srcId="{A1D73A12-40F4-4C7A-9C54-7A356A6F4853}" destId="{663AEE36-C326-4E6D-A211-C1C8EB791E71}" srcOrd="0" destOrd="0" parTransId="{48DD6D63-8608-4787-9B47-505B22B715FA}" sibTransId="{BE9AF4C5-84C8-4737-9C0B-13169E889A3B}"/>
    <dgm:cxn modelId="{E202F3DC-4212-4007-BCA8-2C09BAB814F7}" type="presOf" srcId="{7DC29EDA-C515-4BAF-A293-B379D8E3321E}" destId="{5F96CD34-A340-45ED-AC7D-BC9D9B10CF08}" srcOrd="0" destOrd="1" presId="urn:microsoft.com/office/officeart/2009/3/layout/StepUpProcess"/>
    <dgm:cxn modelId="{9295A905-ACD2-4D8D-9075-8B35BCBAFAD3}" type="presOf" srcId="{026114FD-87EF-4526-8118-96DBE034C1E7}" destId="{8868649C-D20C-4171-AD80-D3545666DC4C}" srcOrd="0" destOrd="1" presId="urn:microsoft.com/office/officeart/2009/3/layout/StepUpProcess"/>
    <dgm:cxn modelId="{67D1E89F-1EF9-4850-A741-4F93530D1DC5}" type="presParOf" srcId="{BE660ADB-38EC-43FE-A4FF-FA594A11E1A5}" destId="{86A06454-6CE2-495D-8858-F41F59EAF516}" srcOrd="0" destOrd="0" presId="urn:microsoft.com/office/officeart/2009/3/layout/StepUpProcess"/>
    <dgm:cxn modelId="{D5996F1C-FA0E-44E4-B8C0-EC14BB9D4DE5}" type="presParOf" srcId="{86A06454-6CE2-495D-8858-F41F59EAF516}" destId="{4C2C660D-895E-4A4C-8345-CF6CA9B51410}" srcOrd="0" destOrd="0" presId="urn:microsoft.com/office/officeart/2009/3/layout/StepUpProcess"/>
    <dgm:cxn modelId="{DDEF4DCF-4A2D-4F08-850C-F467A05BFE2A}" type="presParOf" srcId="{86A06454-6CE2-495D-8858-F41F59EAF516}" destId="{1C026FD0-E3FA-4A15-8D66-BEEFFAADC2F0}" srcOrd="1" destOrd="0" presId="urn:microsoft.com/office/officeart/2009/3/layout/StepUpProcess"/>
    <dgm:cxn modelId="{359951F2-E4AD-427F-982E-70984EB2DF28}" type="presParOf" srcId="{86A06454-6CE2-495D-8858-F41F59EAF516}" destId="{B30F84F9-0B90-49D7-979A-6C287F9BA709}" srcOrd="2" destOrd="0" presId="urn:microsoft.com/office/officeart/2009/3/layout/StepUpProcess"/>
    <dgm:cxn modelId="{A9AB8681-8FA4-4213-AAED-BD6F4A351809}" type="presParOf" srcId="{BE660ADB-38EC-43FE-A4FF-FA594A11E1A5}" destId="{2E94DDAC-279D-4A9A-9002-9A9DD62938E2}" srcOrd="1" destOrd="0" presId="urn:microsoft.com/office/officeart/2009/3/layout/StepUpProcess"/>
    <dgm:cxn modelId="{C5C0CC9C-47B6-4E32-86FA-A01D3AA726B1}" type="presParOf" srcId="{2E94DDAC-279D-4A9A-9002-9A9DD62938E2}" destId="{5AFB5263-DE67-48B5-8545-D5A48E4D6920}" srcOrd="0" destOrd="0" presId="urn:microsoft.com/office/officeart/2009/3/layout/StepUpProcess"/>
    <dgm:cxn modelId="{6E617833-5F0C-4658-9BEC-61DCDDEDAB61}" type="presParOf" srcId="{BE660ADB-38EC-43FE-A4FF-FA594A11E1A5}" destId="{0DA921EF-408A-48F4-95FD-8D519F142918}" srcOrd="2" destOrd="0" presId="urn:microsoft.com/office/officeart/2009/3/layout/StepUpProcess"/>
    <dgm:cxn modelId="{CE6F9E85-ECAB-4770-AF83-9D0BAF1A4254}" type="presParOf" srcId="{0DA921EF-408A-48F4-95FD-8D519F142918}" destId="{D7C96B1C-841C-47CE-9664-AC213123C25B}" srcOrd="0" destOrd="0" presId="urn:microsoft.com/office/officeart/2009/3/layout/StepUpProcess"/>
    <dgm:cxn modelId="{3F9484D6-013C-44AA-A562-B935570BB140}" type="presParOf" srcId="{0DA921EF-408A-48F4-95FD-8D519F142918}" destId="{AC58122B-1E64-498F-8555-60DBF85AB278}" srcOrd="1" destOrd="0" presId="urn:microsoft.com/office/officeart/2009/3/layout/StepUpProcess"/>
    <dgm:cxn modelId="{05C8F776-8748-4042-8305-CE7E22C6FE2D}" type="presParOf" srcId="{0DA921EF-408A-48F4-95FD-8D519F142918}" destId="{EB842FFE-C275-4436-8EBF-20C969A9BFF8}" srcOrd="2" destOrd="0" presId="urn:microsoft.com/office/officeart/2009/3/layout/StepUpProcess"/>
    <dgm:cxn modelId="{49339CC4-4354-44FA-ADF4-54E103595692}" type="presParOf" srcId="{BE660ADB-38EC-43FE-A4FF-FA594A11E1A5}" destId="{28E9F9A4-138E-4C48-8F76-B0D4FE2B21E3}" srcOrd="3" destOrd="0" presId="urn:microsoft.com/office/officeart/2009/3/layout/StepUpProcess"/>
    <dgm:cxn modelId="{A8DED205-72AE-46CA-AAED-FE94D1075AD0}" type="presParOf" srcId="{28E9F9A4-138E-4C48-8F76-B0D4FE2B21E3}" destId="{C2F07A16-56F0-4A96-9DD4-7C3379AED3AD}" srcOrd="0" destOrd="0" presId="urn:microsoft.com/office/officeart/2009/3/layout/StepUpProcess"/>
    <dgm:cxn modelId="{4BF0538B-3D8F-41F2-AEAA-E72216FC527E}" type="presParOf" srcId="{BE660ADB-38EC-43FE-A4FF-FA594A11E1A5}" destId="{361C35A7-6643-4B74-A1DD-2683B0F28FD1}" srcOrd="4" destOrd="0" presId="urn:microsoft.com/office/officeart/2009/3/layout/StepUpProcess"/>
    <dgm:cxn modelId="{36207079-E596-4715-9CCE-A29C3647279E}" type="presParOf" srcId="{361C35A7-6643-4B74-A1DD-2683B0F28FD1}" destId="{B1029B47-639F-4115-A09E-373B1C8DA56D}" srcOrd="0" destOrd="0" presId="urn:microsoft.com/office/officeart/2009/3/layout/StepUpProcess"/>
    <dgm:cxn modelId="{DB5B6923-755C-4721-B67D-66EF54FEC46D}" type="presParOf" srcId="{361C35A7-6643-4B74-A1DD-2683B0F28FD1}" destId="{8868649C-D20C-4171-AD80-D3545666DC4C}" srcOrd="1" destOrd="0" presId="urn:microsoft.com/office/officeart/2009/3/layout/StepUpProcess"/>
    <dgm:cxn modelId="{8982DDFD-1F60-4226-B1CE-63071D8545A7}" type="presParOf" srcId="{361C35A7-6643-4B74-A1DD-2683B0F28FD1}" destId="{D6126EE4-6309-48BD-9B95-8C6376C9CF78}" srcOrd="2" destOrd="0" presId="urn:microsoft.com/office/officeart/2009/3/layout/StepUpProcess"/>
    <dgm:cxn modelId="{2C97EA7B-43F8-4EC4-9D3D-C627CDB9E76A}" type="presParOf" srcId="{BE660ADB-38EC-43FE-A4FF-FA594A11E1A5}" destId="{81092D46-6C2B-4087-BA13-5584B7F9143E}" srcOrd="5" destOrd="0" presId="urn:microsoft.com/office/officeart/2009/3/layout/StepUpProcess"/>
    <dgm:cxn modelId="{FD5F7A1E-FEEF-4AA5-9E17-E507079D6085}" type="presParOf" srcId="{81092D46-6C2B-4087-BA13-5584B7F9143E}" destId="{1283E0E8-CFDE-4E86-A185-6EA8EF8CCE03}" srcOrd="0" destOrd="0" presId="urn:microsoft.com/office/officeart/2009/3/layout/StepUpProcess"/>
    <dgm:cxn modelId="{DADA5C57-913E-434D-829B-1AE4D2DB231A}" type="presParOf" srcId="{BE660ADB-38EC-43FE-A4FF-FA594A11E1A5}" destId="{AE335DE0-5375-4367-AAAB-62778477F269}" srcOrd="6" destOrd="0" presId="urn:microsoft.com/office/officeart/2009/3/layout/StepUpProcess"/>
    <dgm:cxn modelId="{20D29552-67A1-42C6-90EE-1021A953469A}" type="presParOf" srcId="{AE335DE0-5375-4367-AAAB-62778477F269}" destId="{95406E05-63B1-4033-9E39-7B58ECA4BF64}" srcOrd="0" destOrd="0" presId="urn:microsoft.com/office/officeart/2009/3/layout/StepUpProcess"/>
    <dgm:cxn modelId="{B5C0FB82-360A-44D1-AF75-B1045863A0AD}" type="presParOf" srcId="{AE335DE0-5375-4367-AAAB-62778477F269}" destId="{AD12F340-87E4-413F-BE29-D7F3E1C8DAE2}" srcOrd="1" destOrd="0" presId="urn:microsoft.com/office/officeart/2009/3/layout/StepUpProcess"/>
    <dgm:cxn modelId="{FA4BFF1C-F1E4-421E-8A81-FBAE2F9F297A}" type="presParOf" srcId="{AE335DE0-5375-4367-AAAB-62778477F269}" destId="{80E24995-DB4D-410D-92FD-6A66A807162D}" srcOrd="2" destOrd="0" presId="urn:microsoft.com/office/officeart/2009/3/layout/StepUpProcess"/>
    <dgm:cxn modelId="{A16CCE85-8290-40D9-A07F-8663D66B4A0C}" type="presParOf" srcId="{BE660ADB-38EC-43FE-A4FF-FA594A11E1A5}" destId="{1DA0A495-0649-4838-B8CE-8822BE039B59}" srcOrd="7" destOrd="0" presId="urn:microsoft.com/office/officeart/2009/3/layout/StepUpProcess"/>
    <dgm:cxn modelId="{E9BE8F1A-132C-4967-800C-315263830B4D}" type="presParOf" srcId="{1DA0A495-0649-4838-B8CE-8822BE039B59}" destId="{E286C2A8-FA62-449B-9986-6AC396865E5C}" srcOrd="0" destOrd="0" presId="urn:microsoft.com/office/officeart/2009/3/layout/StepUpProcess"/>
    <dgm:cxn modelId="{A004F32E-B924-451A-A16F-69E280935F0F}" type="presParOf" srcId="{BE660ADB-38EC-43FE-A4FF-FA594A11E1A5}" destId="{7383A2DD-41B4-4B89-99A8-CEA2806E5C3A}" srcOrd="8" destOrd="0" presId="urn:microsoft.com/office/officeart/2009/3/layout/StepUpProcess"/>
    <dgm:cxn modelId="{BAACEB9C-05D9-48A3-9DAE-F7F8E39FED4A}" type="presParOf" srcId="{7383A2DD-41B4-4B89-99A8-CEA2806E5C3A}" destId="{5F49902C-8323-40C8-BA89-5D0936371A55}" srcOrd="0" destOrd="0" presId="urn:microsoft.com/office/officeart/2009/3/layout/StepUpProcess"/>
    <dgm:cxn modelId="{2FF7470B-701C-4236-8EBF-4FCE7894D663}" type="presParOf" srcId="{7383A2DD-41B4-4B89-99A8-CEA2806E5C3A}" destId="{5F96CD34-A340-45ED-AC7D-BC9D9B10CF0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6A446-B38A-4C6C-824A-003C176285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A0836F0-0B82-4CB5-BB1B-73553E19CD2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gm:t>
    </dgm:pt>
    <dgm:pt modelId="{5B6FA4A7-1AFD-436E-8E94-660842A2BD61}" type="par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5ECC8-204B-41B5-9FEB-AA78E35499F8}" type="sib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348330-BEF1-410C-BF1D-B65AA188A647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gm:t>
    </dgm:pt>
    <dgm:pt modelId="{D3D3BE2C-3C26-4B99-9802-7C1F343C27E3}" type="par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7E21BD-6160-45C4-AAA0-6473E78CB719}" type="sib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33759-1DA0-4DFD-8803-02B490BB88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gm:t>
    </dgm:pt>
    <dgm:pt modelId="{C030F4FE-4E08-4F88-A6D6-E067078535E7}" type="par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E7F39-4386-460A-87DA-9AC32A2787AF}" type="sib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75F55F-F1FA-4512-8724-9D306FF68BD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gm:t>
    </dgm:pt>
    <dgm:pt modelId="{5B30F2FC-BD6B-4B32-A9EF-3B681D4D1C58}" type="par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B150C4A9-0A9B-487D-BA52-F125328AA75E}" type="sib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E01BBF2A-113A-4FFE-B357-339D0873F660}" type="pres">
      <dgm:prSet presAssocID="{D816A446-B38A-4C6C-824A-003C17628546}" presName="Name0" presStyleCnt="0">
        <dgm:presLayoutVars>
          <dgm:dir/>
          <dgm:animLvl val="lvl"/>
          <dgm:resizeHandles val="exact"/>
        </dgm:presLayoutVars>
      </dgm:prSet>
      <dgm:spPr/>
    </dgm:pt>
    <dgm:pt modelId="{7399333B-94DA-45B7-A0B4-6B3222E2F8B9}" type="pres">
      <dgm:prSet presAssocID="{DA0836F0-0B82-4CB5-BB1B-73553E19C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A5C44-2689-4FEC-8502-FDA08A38565D}" type="pres">
      <dgm:prSet presAssocID="{B515ECC8-204B-41B5-9FEB-AA78E35499F8}" presName="parTxOnlySpace" presStyleCnt="0"/>
      <dgm:spPr/>
    </dgm:pt>
    <dgm:pt modelId="{DF2D5961-A03D-44A8-8040-C552C060F6EC}" type="pres">
      <dgm:prSet presAssocID="{9F348330-BEF1-410C-BF1D-B65AA188A6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F1E13-A544-4947-8E5A-857E857677C1}" type="pres">
      <dgm:prSet presAssocID="{287E21BD-6160-45C4-AAA0-6473E78CB719}" presName="parTxOnlySpace" presStyleCnt="0"/>
      <dgm:spPr/>
    </dgm:pt>
    <dgm:pt modelId="{E0E02A9A-F20F-4D5D-84FE-EF84542E1210}" type="pres">
      <dgm:prSet presAssocID="{5AB33759-1DA0-4DFD-8803-02B490BB88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C5752-F83D-4DA4-A76E-4CA42760D442}" type="pres">
      <dgm:prSet presAssocID="{A78E7F39-4386-460A-87DA-9AC32A2787AF}" presName="parTxOnlySpace" presStyleCnt="0"/>
      <dgm:spPr/>
    </dgm:pt>
    <dgm:pt modelId="{D6AB0DAB-8837-4657-9DAD-50F87186E73B}" type="pres">
      <dgm:prSet presAssocID="{1275F55F-F1FA-4512-8724-9D306FF68BD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144764-FAA9-4820-8C80-7E899D9D52FE}" type="presOf" srcId="{5AB33759-1DA0-4DFD-8803-02B490BB88B6}" destId="{E0E02A9A-F20F-4D5D-84FE-EF84542E1210}" srcOrd="0" destOrd="0" presId="urn:microsoft.com/office/officeart/2005/8/layout/chevron1"/>
    <dgm:cxn modelId="{DB8E00F0-59B6-41CA-BC26-6DDB29BABAEF}" srcId="{D816A446-B38A-4C6C-824A-003C17628546}" destId="{DA0836F0-0B82-4CB5-BB1B-73553E19CD21}" srcOrd="0" destOrd="0" parTransId="{5B6FA4A7-1AFD-436E-8E94-660842A2BD61}" sibTransId="{B515ECC8-204B-41B5-9FEB-AA78E35499F8}"/>
    <dgm:cxn modelId="{6FDA60FE-697C-4CD8-90A9-D439430DE337}" srcId="{D816A446-B38A-4C6C-824A-003C17628546}" destId="{5AB33759-1DA0-4DFD-8803-02B490BB88B6}" srcOrd="2" destOrd="0" parTransId="{C030F4FE-4E08-4F88-A6D6-E067078535E7}" sibTransId="{A78E7F39-4386-460A-87DA-9AC32A2787AF}"/>
    <dgm:cxn modelId="{39210A35-579A-43FB-B341-A619FA84D9CA}" type="presOf" srcId="{D816A446-B38A-4C6C-824A-003C17628546}" destId="{E01BBF2A-113A-4FFE-B357-339D0873F660}" srcOrd="0" destOrd="0" presId="urn:microsoft.com/office/officeart/2005/8/layout/chevron1"/>
    <dgm:cxn modelId="{5EBC612C-42E0-4619-977A-22F35F2B6ECD}" srcId="{D816A446-B38A-4C6C-824A-003C17628546}" destId="{1275F55F-F1FA-4512-8724-9D306FF68BD1}" srcOrd="3" destOrd="0" parTransId="{5B30F2FC-BD6B-4B32-A9EF-3B681D4D1C58}" sibTransId="{B150C4A9-0A9B-487D-BA52-F125328AA75E}"/>
    <dgm:cxn modelId="{24FE7583-16E3-4A1B-BD57-C0EF592CAAFC}" srcId="{D816A446-B38A-4C6C-824A-003C17628546}" destId="{9F348330-BEF1-410C-BF1D-B65AA188A647}" srcOrd="1" destOrd="0" parTransId="{D3D3BE2C-3C26-4B99-9802-7C1F343C27E3}" sibTransId="{287E21BD-6160-45C4-AAA0-6473E78CB719}"/>
    <dgm:cxn modelId="{144EE26D-A537-43B3-AC50-7184E02A6B36}" type="presOf" srcId="{9F348330-BEF1-410C-BF1D-B65AA188A647}" destId="{DF2D5961-A03D-44A8-8040-C552C060F6EC}" srcOrd="0" destOrd="0" presId="urn:microsoft.com/office/officeart/2005/8/layout/chevron1"/>
    <dgm:cxn modelId="{993DFD33-8E5A-4B24-B9F3-58A22176C002}" type="presOf" srcId="{1275F55F-F1FA-4512-8724-9D306FF68BD1}" destId="{D6AB0DAB-8837-4657-9DAD-50F87186E73B}" srcOrd="0" destOrd="0" presId="urn:microsoft.com/office/officeart/2005/8/layout/chevron1"/>
    <dgm:cxn modelId="{2AAC2CF4-077D-4299-A466-5414ACE6266D}" type="presOf" srcId="{DA0836F0-0B82-4CB5-BB1B-73553E19CD21}" destId="{7399333B-94DA-45B7-A0B4-6B3222E2F8B9}" srcOrd="0" destOrd="0" presId="urn:microsoft.com/office/officeart/2005/8/layout/chevron1"/>
    <dgm:cxn modelId="{7542E230-EFC9-4555-855E-34A697B804AF}" type="presParOf" srcId="{E01BBF2A-113A-4FFE-B357-339D0873F660}" destId="{7399333B-94DA-45B7-A0B4-6B3222E2F8B9}" srcOrd="0" destOrd="0" presId="urn:microsoft.com/office/officeart/2005/8/layout/chevron1"/>
    <dgm:cxn modelId="{F19FEE48-8C32-4EE7-AA3E-1FDDDCEA2887}" type="presParOf" srcId="{E01BBF2A-113A-4FFE-B357-339D0873F660}" destId="{3B1A5C44-2689-4FEC-8502-FDA08A38565D}" srcOrd="1" destOrd="0" presId="urn:microsoft.com/office/officeart/2005/8/layout/chevron1"/>
    <dgm:cxn modelId="{0CCDCDA7-258A-47F6-8610-E50194D2391D}" type="presParOf" srcId="{E01BBF2A-113A-4FFE-B357-339D0873F660}" destId="{DF2D5961-A03D-44A8-8040-C552C060F6EC}" srcOrd="2" destOrd="0" presId="urn:microsoft.com/office/officeart/2005/8/layout/chevron1"/>
    <dgm:cxn modelId="{7EB4F2B6-7EAD-4625-AA29-CC7280184F08}" type="presParOf" srcId="{E01BBF2A-113A-4FFE-B357-339D0873F660}" destId="{2F3F1E13-A544-4947-8E5A-857E857677C1}" srcOrd="3" destOrd="0" presId="urn:microsoft.com/office/officeart/2005/8/layout/chevron1"/>
    <dgm:cxn modelId="{DFA07A1E-7A6D-4765-8065-17EE720633D2}" type="presParOf" srcId="{E01BBF2A-113A-4FFE-B357-339D0873F660}" destId="{E0E02A9A-F20F-4D5D-84FE-EF84542E1210}" srcOrd="4" destOrd="0" presId="urn:microsoft.com/office/officeart/2005/8/layout/chevron1"/>
    <dgm:cxn modelId="{341C5948-4D6C-4BA6-8B8D-966307C81A91}" type="presParOf" srcId="{E01BBF2A-113A-4FFE-B357-339D0873F660}" destId="{5EBC5752-F83D-4DA4-A76E-4CA42760D442}" srcOrd="5" destOrd="0" presId="urn:microsoft.com/office/officeart/2005/8/layout/chevron1"/>
    <dgm:cxn modelId="{D0C7FC20-5AAA-4C86-AB4D-7E286F858691}" type="presParOf" srcId="{E01BBF2A-113A-4FFE-B357-339D0873F660}" destId="{D6AB0DAB-8837-4657-9DAD-50F87186E7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9409E-ED0E-4D42-9DE3-B32D17D384BE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1B527-AAC8-4855-83BC-9F4B54478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7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换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92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94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3" name="Shape 1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RestAPI标准化（创建NGFW、</a:t>
            </a:r>
          </a:p>
        </p:txBody>
      </p:sp>
    </p:spTree>
    <p:extLst>
      <p:ext uri="{BB962C8B-B14F-4D97-AF65-F5344CB8AC3E}">
        <p14:creationId xmlns:p14="http://schemas.microsoft.com/office/powerpoint/2010/main" val="198536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8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14326" y="1195290"/>
            <a:ext cx="8115348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332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pPr marL="0" marR="0" lvl="0" indent="0" algn="just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在此键入文本（已分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514326" y="365127"/>
            <a:ext cx="8001024" cy="587374"/>
          </a:xfrm>
        </p:spPr>
        <p:txBody>
          <a:bodyPr>
            <a:normAutofit/>
          </a:bodyPr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</p:spTree>
    <p:extLst>
      <p:ext uri="{BB962C8B-B14F-4D97-AF65-F5344CB8AC3E}">
        <p14:creationId xmlns:p14="http://schemas.microsoft.com/office/powerpoint/2010/main" val="242767725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928" r="3986"/>
          <a:stretch/>
        </p:blipFill>
        <p:spPr>
          <a:xfrm>
            <a:off x="1" y="4"/>
            <a:ext cx="9143999" cy="6857996"/>
          </a:xfrm>
          <a:custGeom>
            <a:avLst/>
            <a:gdLst>
              <a:gd name="connsiteX0" fmla="*/ 0 w 9143999"/>
              <a:gd name="connsiteY0" fmla="*/ 0 h 6857996"/>
              <a:gd name="connsiteX1" fmla="*/ 9143999 w 9143999"/>
              <a:gd name="connsiteY1" fmla="*/ 0 h 6857996"/>
              <a:gd name="connsiteX2" fmla="*/ 9143999 w 9143999"/>
              <a:gd name="connsiteY2" fmla="*/ 6857996 h 6857996"/>
              <a:gd name="connsiteX3" fmla="*/ 0 w 9143999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6857996">
                <a:moveTo>
                  <a:pt x="0" y="0"/>
                </a:moveTo>
                <a:lnTo>
                  <a:pt x="9143999" y="0"/>
                </a:lnTo>
                <a:lnTo>
                  <a:pt x="9143999" y="6857996"/>
                </a:lnTo>
                <a:lnTo>
                  <a:pt x="0" y="6857996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643" y="2560938"/>
            <a:ext cx="1471170" cy="94835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353111" y="0"/>
            <a:ext cx="3718112" cy="6858000"/>
          </a:xfrm>
          <a:prstGeom prst="rect">
            <a:avLst/>
          </a:prstGeom>
          <a:solidFill>
            <a:srgbClr val="2035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107412" y="2560938"/>
            <a:ext cx="2209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3395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29718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 userDrawn="1"/>
        </p:nvSpPr>
        <p:spPr>
          <a:xfrm>
            <a:off x="1" y="0"/>
            <a:ext cx="29718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52242" y="1776083"/>
            <a:ext cx="173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9" name="Round Diagonal Corner Rectangle 9"/>
          <p:cNvSpPr/>
          <p:nvPr userDrawn="1"/>
        </p:nvSpPr>
        <p:spPr>
          <a:xfrm>
            <a:off x="3512821" y="162056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574955" y="168181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4262727" y="168181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2" name="直接连接符 41"/>
          <p:cNvCxnSpPr>
            <a:cxnSpLocks/>
          </p:cNvCxnSpPr>
          <p:nvPr userDrawn="1"/>
        </p:nvCxnSpPr>
        <p:spPr>
          <a:xfrm>
            <a:off x="4262728" y="211429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9"/>
          <p:cNvSpPr/>
          <p:nvPr userDrawn="1"/>
        </p:nvSpPr>
        <p:spPr>
          <a:xfrm>
            <a:off x="3512821" y="237300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3574955" y="243425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4262727" y="243425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6" name="直接连接符 45"/>
          <p:cNvCxnSpPr>
            <a:cxnSpLocks/>
          </p:cNvCxnSpPr>
          <p:nvPr userDrawn="1"/>
        </p:nvCxnSpPr>
        <p:spPr>
          <a:xfrm>
            <a:off x="4262728" y="286673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 Diagonal Corner Rectangle 9"/>
          <p:cNvSpPr/>
          <p:nvPr userDrawn="1"/>
        </p:nvSpPr>
        <p:spPr>
          <a:xfrm>
            <a:off x="3512821" y="312544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3574955" y="318669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4262727" y="318669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0" name="直接连接符 49"/>
          <p:cNvCxnSpPr>
            <a:cxnSpLocks/>
          </p:cNvCxnSpPr>
          <p:nvPr userDrawn="1"/>
        </p:nvCxnSpPr>
        <p:spPr>
          <a:xfrm>
            <a:off x="4262728" y="361917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 Diagonal Corner Rectangle 9"/>
          <p:cNvSpPr/>
          <p:nvPr userDrawn="1"/>
        </p:nvSpPr>
        <p:spPr>
          <a:xfrm>
            <a:off x="3512821" y="3902041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3574955" y="3963286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4262727" y="3963285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4" name="直接连接符 53"/>
          <p:cNvCxnSpPr>
            <a:cxnSpLocks/>
          </p:cNvCxnSpPr>
          <p:nvPr userDrawn="1"/>
        </p:nvCxnSpPr>
        <p:spPr>
          <a:xfrm>
            <a:off x="4262728" y="4395771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 Diagonal Corner Rectangle 9"/>
          <p:cNvSpPr/>
          <p:nvPr userDrawn="1"/>
        </p:nvSpPr>
        <p:spPr>
          <a:xfrm>
            <a:off x="3512821" y="4716793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3574955" y="4778038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4262727" y="4778037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4" name="直接连接符 73"/>
          <p:cNvCxnSpPr>
            <a:cxnSpLocks/>
          </p:cNvCxnSpPr>
          <p:nvPr userDrawn="1"/>
        </p:nvCxnSpPr>
        <p:spPr>
          <a:xfrm>
            <a:off x="4262728" y="5210523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 Diagonal Corner Rectangle 9"/>
          <p:cNvSpPr/>
          <p:nvPr userDrawn="1"/>
        </p:nvSpPr>
        <p:spPr>
          <a:xfrm>
            <a:off x="3512821" y="5529634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3574955" y="5590879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4262727" y="5590878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8" name="直接连接符 77"/>
          <p:cNvCxnSpPr>
            <a:cxnSpLocks/>
          </p:cNvCxnSpPr>
          <p:nvPr userDrawn="1"/>
        </p:nvCxnSpPr>
        <p:spPr>
          <a:xfrm>
            <a:off x="4262728" y="6023364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7" y="167396"/>
            <a:ext cx="1384871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6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370513" y="6475413"/>
            <a:ext cx="333851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+mn-ea"/>
              </a:rPr>
              <a:t>www.hillstonenet.com.cn   |   Hillstone Confidential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021" y="135002"/>
            <a:ext cx="6743322" cy="668791"/>
          </a:xfrm>
        </p:spPr>
        <p:txBody>
          <a:bodyPr>
            <a:normAutofit/>
          </a:bodyPr>
          <a:lstStyle>
            <a:lvl1pPr>
              <a:defRPr sz="3100" b="1">
                <a:solidFill>
                  <a:srgbClr val="184CA0"/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6634"/>
            <a:ext cx="8229600" cy="5013553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709025" y="6467475"/>
            <a:ext cx="595313" cy="309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404040"/>
                </a:solidFill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36B160-C62D-4869-8E3A-C8CF6B166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49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44" r="5144"/>
          <a:stretch/>
        </p:blipFill>
        <p:spPr>
          <a:xfrm>
            <a:off x="0" y="1"/>
            <a:ext cx="9144006" cy="6874262"/>
          </a:xfrm>
          <a:custGeom>
            <a:avLst/>
            <a:gdLst>
              <a:gd name="connsiteX0" fmla="*/ 0 w 9144006"/>
              <a:gd name="connsiteY0" fmla="*/ 0 h 6874262"/>
              <a:gd name="connsiteX1" fmla="*/ 9144006 w 9144006"/>
              <a:gd name="connsiteY1" fmla="*/ 0 h 6874262"/>
              <a:gd name="connsiteX2" fmla="*/ 9144006 w 9144006"/>
              <a:gd name="connsiteY2" fmla="*/ 6874262 h 6874262"/>
              <a:gd name="connsiteX3" fmla="*/ 0 w 9144006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6" h="6874262">
                <a:moveTo>
                  <a:pt x="0" y="0"/>
                </a:moveTo>
                <a:lnTo>
                  <a:pt x="9144006" y="0"/>
                </a:lnTo>
                <a:lnTo>
                  <a:pt x="9144006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 userDrawn="1"/>
        </p:nvSpPr>
        <p:spPr>
          <a:xfrm>
            <a:off x="-6" y="9054"/>
            <a:ext cx="914400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2640856"/>
            <a:ext cx="1979468" cy="1505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/>
          <p:cNvSpPr/>
          <p:nvPr userDrawn="1"/>
        </p:nvSpPr>
        <p:spPr>
          <a:xfrm>
            <a:off x="2176900" y="2640856"/>
            <a:ext cx="6967105" cy="15056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>
                  <a:alpha val="40000"/>
                </a:schemeClr>
              </a:gs>
              <a:gs pos="82000">
                <a:schemeClr val="accent1">
                  <a:lumMod val="30000"/>
                  <a:lumOff val="70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07" y="2924269"/>
            <a:ext cx="1687656" cy="1077363"/>
          </a:xfrm>
          <a:prstGeom prst="rect">
            <a:avLst/>
          </a:prstGeom>
        </p:spPr>
      </p:pic>
      <p:sp>
        <p:nvSpPr>
          <p:cNvPr id="2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528047" y="2830894"/>
            <a:ext cx="5864700" cy="646331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4000" u="none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528047" y="3647308"/>
            <a:ext cx="3325208" cy="3139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600" u="none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466234" y="3647753"/>
            <a:ext cx="1032393" cy="291641"/>
          </a:xfrm>
        </p:spPr>
        <p:txBody>
          <a:bodyPr anchor="ctr">
            <a:normAutofit/>
          </a:bodyPr>
          <a:lstStyle>
            <a:lvl1pPr marL="0" indent="0" algn="r">
              <a:buNone/>
              <a:defRPr lang="zh-CN" altLang="en-US" sz="1600" u="none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58" y="116115"/>
            <a:ext cx="1410344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3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直接连接符 7"/>
          <p:cNvSpPr/>
          <p:nvPr/>
        </p:nvSpPr>
        <p:spPr>
          <a:xfrm>
            <a:off x="400002" y="6137820"/>
            <a:ext cx="8343997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8" name="TextBox 19"/>
          <p:cNvSpPr txBox="1"/>
          <p:nvPr/>
        </p:nvSpPr>
        <p:spPr>
          <a:xfrm>
            <a:off x="7315200" y="6299277"/>
            <a:ext cx="1600202" cy="28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825"/>
              <a:t>www.hillstonenet.com.cn</a:t>
            </a:r>
          </a:p>
        </p:txBody>
      </p:sp>
      <p:sp>
        <p:nvSpPr>
          <p:cNvPr id="129" name="Oval 25"/>
          <p:cNvSpPr/>
          <p:nvPr/>
        </p:nvSpPr>
        <p:spPr>
          <a:xfrm>
            <a:off x="7444228" y="6459903"/>
            <a:ext cx="42497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 sz="1350"/>
          </a:p>
        </p:txBody>
      </p:sp>
      <p:pic>
        <p:nvPicPr>
          <p:cNvPr id="130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9345" y="85059"/>
            <a:ext cx="728331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直接连接符 17"/>
          <p:cNvSpPr/>
          <p:nvPr/>
        </p:nvSpPr>
        <p:spPr>
          <a:xfrm>
            <a:off x="523874" y="984764"/>
            <a:ext cx="7572376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132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763" y="85409"/>
            <a:ext cx="756075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523872" y="361822"/>
            <a:ext cx="7357386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3103" y="6345570"/>
            <a:ext cx="42851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21519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>
            <a:off x="785813" y="895864"/>
            <a:ext cx="757237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882" r="5882" b="7735"/>
          <a:stretch/>
        </p:blipFill>
        <p:spPr>
          <a:xfrm>
            <a:off x="0" y="3704500"/>
            <a:ext cx="9144000" cy="3153499"/>
          </a:xfrm>
          <a:custGeom>
            <a:avLst/>
            <a:gdLst>
              <a:gd name="connsiteX0" fmla="*/ 0 w 9144000"/>
              <a:gd name="connsiteY0" fmla="*/ 0 h 3153499"/>
              <a:gd name="connsiteX1" fmla="*/ 9144000 w 9144000"/>
              <a:gd name="connsiteY1" fmla="*/ 0 h 3153499"/>
              <a:gd name="connsiteX2" fmla="*/ 9144000 w 9144000"/>
              <a:gd name="connsiteY2" fmla="*/ 3153499 h 3153499"/>
              <a:gd name="connsiteX3" fmla="*/ 0 w 9144000"/>
              <a:gd name="connsiteY3" fmla="*/ 3153499 h 315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3153499">
                <a:moveTo>
                  <a:pt x="0" y="0"/>
                </a:moveTo>
                <a:lnTo>
                  <a:pt x="9144000" y="0"/>
                </a:lnTo>
                <a:lnTo>
                  <a:pt x="9144000" y="3153499"/>
                </a:lnTo>
                <a:lnTo>
                  <a:pt x="0" y="3153499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2054042" y="0"/>
            <a:ext cx="5035925" cy="5889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331425" y="2325524"/>
            <a:ext cx="4481159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44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331425" y="3581259"/>
            <a:ext cx="3333038" cy="63788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4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直接连接符 7"/>
          <p:cNvSpPr/>
          <p:nvPr/>
        </p:nvSpPr>
        <p:spPr>
          <a:xfrm>
            <a:off x="400002" y="6137820"/>
            <a:ext cx="8343997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42" name="TextBox 19"/>
          <p:cNvSpPr txBox="1"/>
          <p:nvPr/>
        </p:nvSpPr>
        <p:spPr>
          <a:xfrm>
            <a:off x="7315200" y="6299277"/>
            <a:ext cx="1600202" cy="28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825"/>
              <a:t>www.hillstonenet.com.cn</a:t>
            </a:r>
          </a:p>
        </p:txBody>
      </p:sp>
      <p:sp>
        <p:nvSpPr>
          <p:cNvPr id="243" name="Oval 25"/>
          <p:cNvSpPr/>
          <p:nvPr/>
        </p:nvSpPr>
        <p:spPr>
          <a:xfrm>
            <a:off x="7444228" y="6459903"/>
            <a:ext cx="42497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 sz="1350"/>
          </a:p>
        </p:txBody>
      </p:sp>
      <p:pic>
        <p:nvPicPr>
          <p:cNvPr id="24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9345" y="85059"/>
            <a:ext cx="728331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直接连接符 17"/>
          <p:cNvSpPr/>
          <p:nvPr/>
        </p:nvSpPr>
        <p:spPr>
          <a:xfrm>
            <a:off x="523874" y="984764"/>
            <a:ext cx="7572376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24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763" y="85409"/>
            <a:ext cx="756075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523872" y="361822"/>
            <a:ext cx="7357386" cy="6057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idx="1"/>
          </p:nvPr>
        </p:nvSpPr>
        <p:spPr>
          <a:xfrm>
            <a:off x="611560" y="1340767"/>
            <a:ext cx="8280920" cy="48965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66921" y="996922"/>
            <a:ext cx="247621" cy="332741"/>
          </a:xfrm>
          <a:prstGeom prst="rect">
            <a:avLst/>
          </a:prstGeom>
          <a:noFill/>
        </p:spPr>
        <p:txBody>
          <a:bodyPr wrap="none"/>
          <a:lstStyle>
            <a:lvl1pPr>
              <a:defRPr sz="1200" b="1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3600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365127"/>
            <a:ext cx="7572374" cy="619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4" y="1290119"/>
            <a:ext cx="79914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400002" y="6137820"/>
            <a:ext cx="8343996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9"/>
          <p:cNvSpPr txBox="1"/>
          <p:nvPr userDrawn="1"/>
        </p:nvSpPr>
        <p:spPr>
          <a:xfrm>
            <a:off x="6932244" y="6300128"/>
            <a:ext cx="21054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cs typeface="Open Sans Light" panose="020B0306030504020204" pitchFamily="34" charset="0"/>
              </a:rPr>
              <a:t>www.hillstonenet.com.cn</a:t>
            </a:r>
            <a:endParaRPr lang="bg-BG" sz="1100" dirty="0">
              <a:solidFill>
                <a:srgbClr val="565656"/>
              </a:solidFill>
              <a:latin typeface="微软雅黑" pitchFamily="34" charset="-122"/>
              <a:ea typeface="微软雅黑" pitchFamily="34" charset="-122"/>
              <a:cs typeface="Open Sans Light" panose="020B0306030504020204" pitchFamily="34" charset="0"/>
            </a:endParaRPr>
          </a:p>
        </p:txBody>
      </p:sp>
      <p:sp>
        <p:nvSpPr>
          <p:cNvPr id="9" name="Oval 25"/>
          <p:cNvSpPr/>
          <p:nvPr userDrawn="1"/>
        </p:nvSpPr>
        <p:spPr>
          <a:xfrm>
            <a:off x="7040843" y="6459903"/>
            <a:ext cx="42497" cy="56662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347" y="85060"/>
            <a:ext cx="728330" cy="432392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523874" y="984764"/>
            <a:ext cx="757237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089" y="390414"/>
            <a:ext cx="994588" cy="432043"/>
          </a:xfrm>
          <a:prstGeom prst="rect">
            <a:avLst/>
          </a:prstGeom>
        </p:spPr>
      </p:pic>
      <p:sp>
        <p:nvSpPr>
          <p:cNvPr id="14" name="灯片编号占位符 1"/>
          <p:cNvSpPr txBox="1">
            <a:spLocks/>
          </p:cNvSpPr>
          <p:nvPr userDrawn="1"/>
        </p:nvSpPr>
        <p:spPr>
          <a:xfrm>
            <a:off x="523874" y="6356187"/>
            <a:ext cx="571350" cy="248005"/>
          </a:xfrm>
          <a:prstGeom prst="roundRect">
            <a:avLst>
              <a:gd name="adj" fmla="val 50000"/>
            </a:avLst>
          </a:prstGeom>
          <a:solidFill>
            <a:srgbClr val="20355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zh-CN" altLang="en-US" sz="12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A5C36-D067-4A8B-BD3C-F67C535F77D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05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4" r:id="rId2"/>
    <p:sldLayoutId id="2147483666" r:id="rId3"/>
    <p:sldLayoutId id="2147483725" r:id="rId4"/>
    <p:sldLayoutId id="2147483726" r:id="rId5"/>
    <p:sldLayoutId id="2147483728" r:id="rId6"/>
    <p:sldLayoutId id="2147483729" r:id="rId7"/>
    <p:sldLayoutId id="214748373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kern="1200" dirty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528047" y="2830894"/>
            <a:ext cx="5864700" cy="1328569"/>
          </a:xfrm>
        </p:spPr>
        <p:txBody>
          <a:bodyPr/>
          <a:lstStyle/>
          <a:p>
            <a:r>
              <a:rPr lang="zh-CN" altLang="en-US" dirty="0" smtClean="0"/>
              <a:t>数据分析平台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贾彬</a:t>
            </a:r>
          </a:p>
        </p:txBody>
      </p:sp>
    </p:spTree>
    <p:extLst>
      <p:ext uri="{BB962C8B-B14F-4D97-AF65-F5344CB8AC3E}">
        <p14:creationId xmlns:p14="http://schemas.microsoft.com/office/powerpoint/2010/main" val="353237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智·源 产品亮点"/>
          <p:cNvSpPr txBox="1">
            <a:spLocks noGrp="1"/>
          </p:cNvSpPr>
          <p:nvPr>
            <p:ph type="title"/>
          </p:nvPr>
        </p:nvSpPr>
        <p:spPr>
          <a:xfrm>
            <a:off x="97521" y="320819"/>
            <a:ext cx="7357386" cy="454331"/>
          </a:xfrm>
          <a:prstGeom prst="rect">
            <a:avLst/>
          </a:prstGeom>
        </p:spPr>
        <p:txBody>
          <a:bodyPr>
            <a:noAutofit/>
          </a:bodyPr>
          <a:lstStyle>
            <a:lvl1pPr defTabSz="749808">
              <a:defRPr sz="2952"/>
            </a:lvl1pPr>
          </a:lstStyle>
          <a:p>
            <a:r>
              <a:rPr lang="zh-CN" altLang="en-US" sz="2800" dirty="0" smtClean="0"/>
              <a:t>分析平台</a:t>
            </a:r>
            <a:r>
              <a:rPr sz="2800" dirty="0" smtClean="0"/>
              <a:t> </a:t>
            </a:r>
            <a:r>
              <a:rPr sz="2800" dirty="0" err="1" smtClean="0"/>
              <a:t>产品亮点</a:t>
            </a:r>
            <a:r>
              <a:rPr lang="zh-CN" altLang="en-US" sz="2800" dirty="0" smtClean="0"/>
              <a:t>规划</a:t>
            </a:r>
            <a:endParaRPr sz="2800" dirty="0"/>
          </a:p>
        </p:txBody>
      </p:sp>
      <p:pic>
        <p:nvPicPr>
          <p:cNvPr id="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226" y="2206599"/>
            <a:ext cx="2028396" cy="1067772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608" name="内容占位符 2"/>
          <p:cNvSpPr txBox="1"/>
          <p:nvPr/>
        </p:nvSpPr>
        <p:spPr>
          <a:xfrm>
            <a:off x="96070" y="3512097"/>
            <a:ext cx="2529869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indent="85725">
              <a:lnSpc>
                <a:spcPct val="150000"/>
              </a:lnSpc>
              <a:spcBef>
                <a:spcPts val="15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/>
              <a:t>亮点一</a:t>
            </a:r>
            <a:r>
              <a:rPr sz="1050" dirty="0"/>
              <a:t>：</a:t>
            </a:r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/>
              <a:t>全网</a:t>
            </a:r>
            <a:r>
              <a:rPr sz="1050" dirty="0" err="1"/>
              <a:t>安全，流量</a:t>
            </a:r>
            <a:r>
              <a:rPr lang="zh-CN" altLang="en-US" sz="1050" dirty="0"/>
              <a:t>，</a:t>
            </a:r>
            <a:r>
              <a:rPr sz="1050" dirty="0" err="1"/>
              <a:t>分支运维</a:t>
            </a:r>
            <a:r>
              <a:rPr sz="1050" dirty="0"/>
              <a:t> </a:t>
            </a:r>
            <a:r>
              <a:rPr sz="1050" dirty="0" err="1"/>
              <a:t>三个角度，结合大屏呈现态势感知</a:t>
            </a:r>
            <a:r>
              <a:rPr sz="1050" dirty="0"/>
              <a:t>，</a:t>
            </a:r>
            <a:r>
              <a:rPr lang="zh-CN" altLang="en-US" sz="1050" dirty="0"/>
              <a:t>加以日志审计实现</a:t>
            </a:r>
            <a:r>
              <a:rPr lang="en-US" altLang="zh-CN" sz="1050" dirty="0"/>
              <a:t> </a:t>
            </a:r>
            <a:r>
              <a:rPr lang="zh-CN" altLang="en-US" sz="1050" dirty="0">
                <a:solidFill>
                  <a:srgbClr val="C00000"/>
                </a:solidFill>
              </a:rPr>
              <a:t>平台超融合</a:t>
            </a:r>
            <a:endParaRPr sz="1050" dirty="0">
              <a:solidFill>
                <a:srgbClr val="C00000"/>
              </a:solidFill>
            </a:endParaRPr>
          </a:p>
        </p:txBody>
      </p:sp>
      <p:pic>
        <p:nvPicPr>
          <p:cNvPr id="609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9515" y="2206677"/>
            <a:ext cx="1901525" cy="1067694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内容占位符 2"/>
          <p:cNvSpPr txBox="1"/>
          <p:nvPr/>
        </p:nvSpPr>
        <p:spPr>
          <a:xfrm>
            <a:off x="3417611" y="3512096"/>
            <a:ext cx="234533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indent="85725">
              <a:lnSpc>
                <a:spcPct val="150000"/>
              </a:lnSpc>
              <a:spcBef>
                <a:spcPts val="15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/>
              <a:t>亮点二</a:t>
            </a:r>
            <a:r>
              <a:rPr sz="1050" dirty="0"/>
              <a:t>：</a:t>
            </a:r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>
                <a:solidFill>
                  <a:srgbClr val="C00000"/>
                </a:solidFill>
              </a:rPr>
              <a:t>利用NTA技术</a:t>
            </a:r>
            <a:r>
              <a:rPr sz="1050" dirty="0" err="1"/>
              <a:t>，对全网的异常流量进行捕捉，</a:t>
            </a:r>
            <a:r>
              <a:rPr sz="1050" dirty="0" err="1" smtClean="0"/>
              <a:t>呈现</a:t>
            </a:r>
            <a:r>
              <a:rPr sz="1050" dirty="0" smtClean="0"/>
              <a:t> </a:t>
            </a:r>
            <a:r>
              <a:rPr sz="1050" dirty="0" err="1">
                <a:solidFill>
                  <a:srgbClr val="C00000"/>
                </a:solidFill>
              </a:rPr>
              <a:t>深层次的流量可视化</a:t>
            </a:r>
            <a:endParaRPr sz="1050" dirty="0">
              <a:solidFill>
                <a:srgbClr val="C00000"/>
              </a:solidFill>
            </a:endParaRPr>
          </a:p>
        </p:txBody>
      </p:sp>
      <p:pic>
        <p:nvPicPr>
          <p:cNvPr id="613" name="内容占位符 3" descr="内容占位符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3264" y="2205311"/>
            <a:ext cx="2123341" cy="1067694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内容占位符 2"/>
          <p:cNvSpPr txBox="1"/>
          <p:nvPr/>
        </p:nvSpPr>
        <p:spPr>
          <a:xfrm>
            <a:off x="6554614" y="3512096"/>
            <a:ext cx="225199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indent="85725">
              <a:lnSpc>
                <a:spcPct val="150000"/>
              </a:lnSpc>
              <a:spcBef>
                <a:spcPts val="15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 smtClean="0"/>
              <a:t>亮点</a:t>
            </a:r>
            <a:r>
              <a:rPr lang="zh-CN" altLang="en-US" sz="1050" dirty="0" smtClean="0"/>
              <a:t>三</a:t>
            </a:r>
            <a:r>
              <a:rPr sz="1050" dirty="0" smtClean="0"/>
              <a:t>：</a:t>
            </a:r>
            <a:endParaRPr sz="105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/>
              <a:t>全局视角，关联分析</a:t>
            </a:r>
            <a:r>
              <a:rPr sz="1050" dirty="0"/>
              <a:t> </a:t>
            </a:r>
            <a:r>
              <a:rPr sz="1050" dirty="0" err="1"/>
              <a:t>异常文件，</a:t>
            </a:r>
            <a:r>
              <a:rPr sz="1050" dirty="0" err="1">
                <a:solidFill>
                  <a:srgbClr val="C00000"/>
                </a:solidFill>
              </a:rPr>
              <a:t>恶意文件的传播手段与路径，失陷主机清晰可见</a:t>
            </a:r>
            <a:endParaRPr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412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dirty="0" smtClean="0"/>
              <a:t>竞争对手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2168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标题 1"/>
          <p:cNvSpPr txBox="1">
            <a:spLocks noGrp="1"/>
          </p:cNvSpPr>
          <p:nvPr>
            <p:ph type="title"/>
          </p:nvPr>
        </p:nvSpPr>
        <p:spPr>
          <a:xfrm>
            <a:off x="209973" y="337047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>
            <a:lvl1pPr defTabSz="749808">
              <a:defRPr sz="2952"/>
            </a:lvl1pPr>
          </a:lstStyle>
          <a:p>
            <a:r>
              <a:rPr lang="zh-CN" altLang="en-US" sz="3600" dirty="0" smtClean="0"/>
              <a:t>竞争对手</a:t>
            </a:r>
            <a:r>
              <a:rPr sz="3600" dirty="0" err="1" smtClean="0"/>
              <a:t>产品分析</a:t>
            </a:r>
            <a:endParaRPr sz="3600" dirty="0"/>
          </a:p>
        </p:txBody>
      </p:sp>
      <p:graphicFrame>
        <p:nvGraphicFramePr>
          <p:cNvPr id="441" name="表格 4"/>
          <p:cNvGraphicFramePr/>
          <p:nvPr>
            <p:extLst>
              <p:ext uri="{D42A27DB-BD31-4B8C-83A1-F6EECF244321}">
                <p14:modId xmlns:p14="http://schemas.microsoft.com/office/powerpoint/2010/main" val="1104505035"/>
              </p:ext>
            </p:extLst>
          </p:nvPr>
        </p:nvGraphicFramePr>
        <p:xfrm>
          <a:off x="209976" y="1784379"/>
          <a:ext cx="8688364" cy="2976222"/>
        </p:xfrm>
        <a:graphic>
          <a:graphicData uri="http://schemas.openxmlformats.org/drawingml/2006/table">
            <a:tbl>
              <a:tblPr bandRow="1"/>
              <a:tblGrid>
                <a:gridCol w="2645353"/>
                <a:gridCol w="921312"/>
                <a:gridCol w="1020378"/>
                <a:gridCol w="970844"/>
                <a:gridCol w="970844"/>
                <a:gridCol w="941124"/>
                <a:gridCol w="1218509"/>
              </a:tblGrid>
              <a:tr h="358810"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友商</a:t>
                      </a:r>
                      <a:endParaRPr sz="1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4290" marR="34290" marT="34290" marB="34290" anchor="ctr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 err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方案组件</a:t>
                      </a:r>
                      <a:endParaRPr sz="1400" b="1" dirty="0"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4290" marR="34290" marT="34290" marB="34290" anchor="ctr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sz="1400" dirty="0" err="1"/>
                        <a:t>方案完整性</a:t>
                      </a:r>
                      <a:endParaRPr sz="1400" dirty="0"/>
                    </a:p>
                    <a:p>
                      <a:pPr>
                        <a:defRPr sz="18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sz="1400" dirty="0"/>
                        <a:t>（</a:t>
                      </a:r>
                      <a:r>
                        <a:rPr sz="1400" dirty="0" err="1"/>
                        <a:t>三星满</a:t>
                      </a:r>
                      <a:r>
                        <a:rPr sz="1400" dirty="0"/>
                        <a:t>）</a:t>
                      </a:r>
                    </a:p>
                  </a:txBody>
                  <a:tcPr marL="34290" marR="34290" marT="34290" marB="34290" anchor="ctr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930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态势感知</a:t>
                      </a:r>
                    </a:p>
                  </a:txBody>
                  <a:tcPr marL="34290" marR="34290" marT="34290" marB="34290" anchor="ctr" horzOverflow="overflow">
                    <a:lnL w="38100">
                      <a:solidFill>
                        <a:srgbClr val="FFFFFF"/>
                      </a:solidFill>
                    </a:lnL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关联分析</a:t>
                      </a:r>
                    </a:p>
                  </a:txBody>
                  <a:tcPr marL="34290" marR="34290" marT="34290" marB="3429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配置管理</a:t>
                      </a:r>
                    </a:p>
                  </a:txBody>
                  <a:tcPr marL="34290" marR="34290" marT="34290" marB="3429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日志审计</a:t>
                      </a:r>
                    </a:p>
                  </a:txBody>
                  <a:tcPr marL="34290" marR="34290" marT="34290" marB="3429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</a:t>
                      </a:r>
                    </a:p>
                  </a:txBody>
                  <a:tcPr marL="34290" marR="34290" marT="34290" marB="34290" anchor="ctr" horzOverflow="overflow"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5073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深信服（安全感知平台）</a:t>
                      </a:r>
                    </a:p>
                  </a:txBody>
                  <a:tcPr marL="34290" marR="34290" marT="34290" marB="3429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</a:t>
                      </a:r>
                    </a:p>
                  </a:txBody>
                  <a:tcPr marL="34290" marR="34290" marT="34290" marB="3429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E7E7E9"/>
                    </a:solidFill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sz="1200"/>
                        <a:t>360（态势感知与安全运营平台）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★★★</a:t>
                      </a:r>
                    </a:p>
                  </a:txBody>
                  <a:tcPr marL="34290" marR="34290" marT="34290" marB="34290" anchor="ctr" horzOverflow="overflow"/>
                </a:tc>
              </a:tr>
              <a:tr h="343425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sz="1200"/>
                        <a:t>H3C（态势感知系统）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</a:tr>
              <a:tr h="39325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安恒（安全防护管理平台）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</a:t>
                      </a:r>
                    </a:p>
                  </a:txBody>
                  <a:tcPr marL="34290" marR="34290" marT="34290" marB="34290" anchor="ctr" horzOverflow="overflow"/>
                </a:tc>
              </a:tr>
              <a:tr h="351029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sz="1200"/>
                        <a:t>CheckPoint（Smart Center）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E7E7E9"/>
                    </a:solidFill>
                  </a:tcPr>
                </a:tc>
              </a:tr>
              <a:tr h="397298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sz="1200"/>
                        <a:t>FireEye（TAP）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</a:t>
                      </a:r>
                    </a:p>
                  </a:txBody>
                  <a:tcPr marL="34290" marR="34290" marT="34290" marB="3429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0490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dirty="0"/>
              <a:t>议题</a:t>
            </a:r>
            <a:endParaRPr lang="en-US" altLang="zh-CN" b="0" dirty="0" smtClean="0"/>
          </a:p>
        </p:txBody>
      </p:sp>
    </p:spTree>
    <p:extLst>
      <p:ext uri="{BB962C8B-B14F-4D97-AF65-F5344CB8AC3E}">
        <p14:creationId xmlns:p14="http://schemas.microsoft.com/office/powerpoint/2010/main" val="355748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讨论议题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="" xmlns:a16="http://schemas.microsoft.com/office/drawing/2014/main" id="{4C150039-E42F-46F7-B210-EDF05460C6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326" y="1100518"/>
            <a:ext cx="8115348" cy="4895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山石以数据分析为切入点，推出态势感知平台，此后不断融合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HSM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HSA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成为融合平台的大方向是否大势所趋？ 在前进的路上，我们又需要注意些什么？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没有威胁情报都不好意思说是态势感知平台，那么山石应该如何建设威胁情报？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SIEM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安全信息事件管理，支持对于国内主流第三方的安全设备日志和各类终端的信息收集 是否能明显的增强产品、项目的竞争力？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您最希望能在态势感知平台上，看到什么？ 说说您对态势感知平台的愿景。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7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7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dirty="0" smtClean="0"/>
              <a:t>市场与趋势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30398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标题 21"/>
          <p:cNvSpPr txBox="1">
            <a:spLocks noGrp="1"/>
          </p:cNvSpPr>
          <p:nvPr>
            <p:ph type="title"/>
          </p:nvPr>
        </p:nvSpPr>
        <p:spPr>
          <a:xfrm>
            <a:off x="297365" y="327710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>
            <a:lvl1pPr defTabSz="749808">
              <a:defRPr sz="2952"/>
            </a:lvl1pPr>
          </a:lstStyle>
          <a:p>
            <a:r>
              <a:rPr sz="2800" dirty="0" err="1"/>
              <a:t>市场背景</a:t>
            </a:r>
            <a:endParaRPr sz="2800" dirty="0"/>
          </a:p>
        </p:txBody>
      </p:sp>
      <p:sp>
        <p:nvSpPr>
          <p:cNvPr id="286" name="文本框 6"/>
          <p:cNvSpPr txBox="1"/>
          <p:nvPr/>
        </p:nvSpPr>
        <p:spPr>
          <a:xfrm>
            <a:off x="4453553" y="7529497"/>
            <a:ext cx="21976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互联网+大数据无法有效利用</a:t>
            </a:r>
          </a:p>
        </p:txBody>
      </p:sp>
      <p:grpSp>
        <p:nvGrpSpPr>
          <p:cNvPr id="302" name="组合 30"/>
          <p:cNvGrpSpPr/>
          <p:nvPr/>
        </p:nvGrpSpPr>
        <p:grpSpPr>
          <a:xfrm>
            <a:off x="414991" y="1714536"/>
            <a:ext cx="8314019" cy="3626095"/>
            <a:chOff x="0" y="0"/>
            <a:chExt cx="11085357" cy="4834790"/>
          </a:xfrm>
        </p:grpSpPr>
        <p:sp>
          <p:nvSpPr>
            <p:cNvPr id="287" name="文本框 1"/>
            <p:cNvSpPr txBox="1"/>
            <p:nvPr/>
          </p:nvSpPr>
          <p:spPr>
            <a:xfrm>
              <a:off x="7625902" y="4527016"/>
              <a:ext cx="3459455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安全防护和安全信息的“孤岛”各自为战</a:t>
              </a:r>
              <a:endParaRPr sz="1050" dirty="0"/>
            </a:p>
          </p:txBody>
        </p:sp>
        <p:pic>
          <p:nvPicPr>
            <p:cNvPr id="288" name="图片 2" descr="图片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88049" y="2683319"/>
              <a:ext cx="2935161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文本框 5"/>
            <p:cNvSpPr txBox="1"/>
            <p:nvPr/>
          </p:nvSpPr>
          <p:spPr>
            <a:xfrm>
              <a:off x="4310225" y="4527017"/>
              <a:ext cx="3274574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多厂商、多类型产品导致运维成本提高</a:t>
              </a:r>
              <a:endParaRPr sz="1050" dirty="0"/>
            </a:p>
          </p:txBody>
        </p:sp>
        <p:pic>
          <p:nvPicPr>
            <p:cNvPr id="290" name="图片 3" descr="图片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5370" y="2683319"/>
              <a:ext cx="2904283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图片 8" descr="图片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56634" y="0"/>
              <a:ext cx="2935161" cy="1718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文本框 11"/>
            <p:cNvSpPr txBox="1"/>
            <p:nvPr/>
          </p:nvSpPr>
          <p:spPr>
            <a:xfrm>
              <a:off x="2056634" y="1762731"/>
              <a:ext cx="309020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/>
                <a:t>“全天候全方位感知网络安全态势，增强网络安全防御能力和威慑能力”</a:t>
              </a:r>
            </a:p>
          </p:txBody>
        </p:sp>
        <p:pic>
          <p:nvPicPr>
            <p:cNvPr id="293" name="图片 7" descr="图片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48490" y="0"/>
              <a:ext cx="2871641" cy="1718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文本框 12"/>
            <p:cNvSpPr txBox="1"/>
            <p:nvPr/>
          </p:nvSpPr>
          <p:spPr>
            <a:xfrm>
              <a:off x="6011594" y="1827361"/>
              <a:ext cx="305549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050"/>
                <a:t>大数据时代智能技术、AI技术的融合</a:t>
              </a:r>
            </a:p>
          </p:txBody>
        </p:sp>
        <p:sp>
          <p:nvSpPr>
            <p:cNvPr id="295" name="文本框 13"/>
            <p:cNvSpPr txBox="1"/>
            <p:nvPr/>
          </p:nvSpPr>
          <p:spPr>
            <a:xfrm>
              <a:off x="1014109" y="4527017"/>
              <a:ext cx="305549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/>
                <a:t>运维程度，精细化管理导向持续投入</a:t>
              </a:r>
            </a:p>
          </p:txBody>
        </p:sp>
        <p:pic>
          <p:nvPicPr>
            <p:cNvPr id="296" name="图片 9" descr="图片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76736" y="2706312"/>
              <a:ext cx="2930238" cy="171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直接连接符 22"/>
            <p:cNvSpPr/>
            <p:nvPr/>
          </p:nvSpPr>
          <p:spPr>
            <a:xfrm flipH="1">
              <a:off x="5527150" y="0"/>
              <a:ext cx="1" cy="2403716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98" name="直接连接符 25"/>
            <p:cNvSpPr/>
            <p:nvPr/>
          </p:nvSpPr>
          <p:spPr>
            <a:xfrm>
              <a:off x="0" y="2403715"/>
              <a:ext cx="10979728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99" name="文本框 27"/>
            <p:cNvSpPr txBox="1"/>
            <p:nvPr/>
          </p:nvSpPr>
          <p:spPr>
            <a:xfrm>
              <a:off x="865367" y="215919"/>
              <a:ext cx="410895" cy="120032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350"/>
                <a:t>政策导向</a:t>
              </a:r>
            </a:p>
          </p:txBody>
        </p:sp>
        <p:sp>
          <p:nvSpPr>
            <p:cNvPr id="300" name="文本框 28"/>
            <p:cNvSpPr txBox="1"/>
            <p:nvPr/>
          </p:nvSpPr>
          <p:spPr>
            <a:xfrm>
              <a:off x="9776424" y="215919"/>
              <a:ext cx="410893" cy="120032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350"/>
                <a:t>技术趋势</a:t>
              </a:r>
            </a:p>
          </p:txBody>
        </p:sp>
        <p:sp>
          <p:nvSpPr>
            <p:cNvPr id="301" name="文本框 29"/>
            <p:cNvSpPr txBox="1"/>
            <p:nvPr/>
          </p:nvSpPr>
          <p:spPr>
            <a:xfrm>
              <a:off x="170997" y="3043154"/>
              <a:ext cx="410893" cy="120032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350"/>
                <a:t>实际应用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3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358463" y="224529"/>
            <a:ext cx="8001024" cy="587374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发展</a:t>
            </a:r>
            <a:r>
              <a:rPr lang="zh-CN" altLang="en-US" sz="2800" dirty="0"/>
              <a:t>趋势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="" xmlns:a16="http://schemas.microsoft.com/office/drawing/2014/main" id="{E478EF4D-E583-4052-A4D6-AF70D1770AD3}"/>
              </a:ext>
            </a:extLst>
          </p:cNvPr>
          <p:cNvGraphicFramePr/>
          <p:nvPr>
            <p:extLst/>
          </p:nvPr>
        </p:nvGraphicFramePr>
        <p:xfrm>
          <a:off x="461576" y="2282680"/>
          <a:ext cx="8220848" cy="2880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63" descr="F:\山石网科\内部文件\icon\新建文件夹\Infranet Icons-0507-77.png">
            <a:extLst>
              <a:ext uri="{FF2B5EF4-FFF2-40B4-BE49-F238E27FC236}">
                <a16:creationId xmlns="" xmlns:a16="http://schemas.microsoft.com/office/drawing/2014/main" id="{6A7D8064-99DD-41C9-A6D8-EF9EDFF8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5" y="1612643"/>
            <a:ext cx="36075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EBEF7D0C-9FCD-430F-88AB-890132104D7A}"/>
              </a:ext>
            </a:extLst>
          </p:cNvPr>
          <p:cNvSpPr txBox="1"/>
          <p:nvPr/>
        </p:nvSpPr>
        <p:spPr>
          <a:xfrm>
            <a:off x="7372501" y="1747127"/>
            <a:ext cx="98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未来的市场需求怎样的安全产品</a:t>
            </a:r>
          </a:p>
        </p:txBody>
      </p:sp>
      <p:graphicFrame>
        <p:nvGraphicFramePr>
          <p:cNvPr id="53" name="图示 52">
            <a:extLst>
              <a:ext uri="{FF2B5EF4-FFF2-40B4-BE49-F238E27FC236}">
                <a16:creationId xmlns="" xmlns:a16="http://schemas.microsoft.com/office/drawing/2014/main" id="{62659281-0153-4748-AE5A-A6454CA9D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425605"/>
              </p:ext>
            </p:extLst>
          </p:nvPr>
        </p:nvGraphicFramePr>
        <p:xfrm>
          <a:off x="607279" y="5282148"/>
          <a:ext cx="8075145" cy="316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4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84425139-B585-4D47-91ED-81972974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49" y="3216949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1131C160-D6C3-459A-8933-C8E30423A1C5}"/>
              </a:ext>
            </a:extLst>
          </p:cNvPr>
          <p:cNvSpPr txBox="1"/>
          <p:nvPr/>
        </p:nvSpPr>
        <p:spPr>
          <a:xfrm>
            <a:off x="2497489" y="2837245"/>
            <a:ext cx="98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安全市场发展的刚需性产品</a:t>
            </a:r>
          </a:p>
        </p:txBody>
      </p:sp>
      <p:pic>
        <p:nvPicPr>
          <p:cNvPr id="56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BF0F54B-819E-4EC0-95F3-DB6AF263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68" y="2757363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1B23CF47-0EEA-41CC-8EA2-B3CC0B3F4419}"/>
              </a:ext>
            </a:extLst>
          </p:cNvPr>
          <p:cNvSpPr txBox="1"/>
          <p:nvPr/>
        </p:nvSpPr>
        <p:spPr>
          <a:xfrm>
            <a:off x="898137" y="3263378"/>
            <a:ext cx="9869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满足合规性检查产品，缺乏实用性价值</a:t>
            </a:r>
          </a:p>
        </p:txBody>
      </p:sp>
      <p:pic>
        <p:nvPicPr>
          <p:cNvPr id="58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646E45D8-C27C-4D73-94FE-94773733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196" y="2405508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55E46C6B-408B-4A50-A4F0-B6EEE146C709}"/>
              </a:ext>
            </a:extLst>
          </p:cNvPr>
          <p:cNvSpPr txBox="1"/>
          <p:nvPr/>
        </p:nvSpPr>
        <p:spPr>
          <a:xfrm>
            <a:off x="4078507" y="2518845"/>
            <a:ext cx="98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行业客户核心诉求差异化明显</a:t>
            </a:r>
          </a:p>
        </p:txBody>
      </p:sp>
      <p:pic>
        <p:nvPicPr>
          <p:cNvPr id="60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DD9E000-61A4-46B4-8C4B-19E5170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24" y="2005321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AE8847A1-8791-4E0E-8A7B-5DD5D5634955}"/>
              </a:ext>
            </a:extLst>
          </p:cNvPr>
          <p:cNvSpPr txBox="1"/>
          <p:nvPr/>
        </p:nvSpPr>
        <p:spPr>
          <a:xfrm>
            <a:off x="5659525" y="2040305"/>
            <a:ext cx="9869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专业化安全运维成本高，需求持续投入</a:t>
            </a:r>
          </a:p>
        </p:txBody>
      </p:sp>
    </p:spTree>
    <p:extLst>
      <p:ext uri="{BB962C8B-B14F-4D97-AF65-F5344CB8AC3E}">
        <p14:creationId xmlns:p14="http://schemas.microsoft.com/office/powerpoint/2010/main" val="32183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dirty="0" smtClean="0"/>
              <a:t>分析平台规划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25306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标题 1"/>
          <p:cNvSpPr txBox="1">
            <a:spLocks noGrp="1"/>
          </p:cNvSpPr>
          <p:nvPr>
            <p:ph type="title"/>
          </p:nvPr>
        </p:nvSpPr>
        <p:spPr>
          <a:xfrm>
            <a:off x="186479" y="332204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sz="2800" dirty="0" err="1" smtClean="0"/>
              <a:t>大数据分析平台</a:t>
            </a:r>
            <a:endParaRPr sz="2800" dirty="0"/>
          </a:p>
        </p:txBody>
      </p:sp>
      <p:sp>
        <p:nvSpPr>
          <p:cNvPr id="580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147718" y="6398851"/>
            <a:ext cx="374035" cy="2019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581" name="文本框 298"/>
          <p:cNvSpPr txBox="1"/>
          <p:nvPr/>
        </p:nvSpPr>
        <p:spPr>
          <a:xfrm>
            <a:off x="260801" y="1701203"/>
            <a:ext cx="4032774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>
              <a:lnSpc>
                <a:spcPct val="150000"/>
              </a:lnSpc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 err="1"/>
              <a:t>智·源</a:t>
            </a:r>
            <a:r>
              <a:rPr sz="1400" dirty="0"/>
              <a:t>—</a:t>
            </a:r>
            <a:r>
              <a:rPr sz="1400" dirty="0" err="1"/>
              <a:t>大数据分析平台</a:t>
            </a:r>
            <a:endParaRPr sz="1400" dirty="0"/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sz="1400" dirty="0"/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 err="1"/>
              <a:t>以成为山石全系安全产品的主控中心为发展目标</a:t>
            </a:r>
            <a:endParaRPr sz="1400" dirty="0"/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 err="1"/>
              <a:t>构建山石网科的全局安全态势感知平台</a:t>
            </a:r>
            <a:endParaRPr sz="1400" dirty="0"/>
          </a:p>
        </p:txBody>
      </p:sp>
      <p:pic>
        <p:nvPicPr>
          <p:cNvPr id="582" name="图片 300" descr="图片 3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18" y="3222405"/>
            <a:ext cx="4217067" cy="22503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0" name="组合 302"/>
          <p:cNvGrpSpPr/>
          <p:nvPr/>
        </p:nvGrpSpPr>
        <p:grpSpPr>
          <a:xfrm>
            <a:off x="4603169" y="1701203"/>
            <a:ext cx="4540831" cy="2590578"/>
            <a:chOff x="0" y="-85722"/>
            <a:chExt cx="6054440" cy="2720380"/>
          </a:xfrm>
        </p:grpSpPr>
        <p:grpSp>
          <p:nvGrpSpPr>
            <p:cNvPr id="598" name="图示 296"/>
            <p:cNvGrpSpPr/>
            <p:nvPr/>
          </p:nvGrpSpPr>
          <p:grpSpPr>
            <a:xfrm>
              <a:off x="0" y="1521707"/>
              <a:ext cx="6054440" cy="1112951"/>
              <a:chOff x="0" y="0"/>
              <a:chExt cx="6054439" cy="1112949"/>
            </a:xfrm>
          </p:grpSpPr>
          <p:grpSp>
            <p:nvGrpSpPr>
              <p:cNvPr id="585" name="Group"/>
              <p:cNvGrpSpPr/>
              <p:nvPr/>
            </p:nvGrpSpPr>
            <p:grpSpPr>
              <a:xfrm>
                <a:off x="0" y="0"/>
                <a:ext cx="1112949" cy="1112949"/>
                <a:chOff x="0" y="0"/>
                <a:chExt cx="1112948" cy="1112948"/>
              </a:xfrm>
            </p:grpSpPr>
            <p:sp>
              <p:nvSpPr>
                <p:cNvPr id="583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F88D73"/>
                    </a:gs>
                    <a:gs pos="50000">
                      <a:srgbClr val="FD7A55"/>
                    </a:gs>
                    <a:gs pos="100000">
                      <a:srgbClr val="E46947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84" name="统一威胁关联分析"/>
                <p:cNvSpPr txBox="1"/>
                <p:nvPr/>
              </p:nvSpPr>
              <p:spPr>
                <a:xfrm>
                  <a:off x="24423" y="294866"/>
                  <a:ext cx="1064101" cy="5232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/>
                    <a:t>统一威胁关联分析</a:t>
                  </a:r>
                </a:p>
              </p:txBody>
            </p:sp>
          </p:grpSp>
          <p:grpSp>
            <p:nvGrpSpPr>
              <p:cNvPr id="588" name="Group"/>
              <p:cNvGrpSpPr/>
              <p:nvPr/>
            </p:nvGrpSpPr>
            <p:grpSpPr>
              <a:xfrm>
                <a:off x="1235372" y="0"/>
                <a:ext cx="1112950" cy="1112949"/>
                <a:chOff x="0" y="0"/>
                <a:chExt cx="1112948" cy="1112948"/>
              </a:xfrm>
            </p:grpSpPr>
            <p:sp>
              <p:nvSpPr>
                <p:cNvPr id="586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AAAA50"/>
                    </a:gs>
                    <a:gs pos="50000">
                      <a:srgbClr val="A4A326"/>
                    </a:gs>
                    <a:gs pos="100000">
                      <a:srgbClr val="96951C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87" name="全局安全态势呈现"/>
                <p:cNvSpPr txBox="1"/>
                <p:nvPr/>
              </p:nvSpPr>
              <p:spPr>
                <a:xfrm>
                  <a:off x="24423" y="294866"/>
                  <a:ext cx="1064101" cy="5232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/>
                    <a:t>全局安全态势呈现</a:t>
                  </a:r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2470744" y="0"/>
                <a:ext cx="1112950" cy="1112949"/>
                <a:chOff x="0" y="0"/>
                <a:chExt cx="1112948" cy="1112948"/>
              </a:xfrm>
            </p:grpSpPr>
            <p:sp>
              <p:nvSpPr>
                <p:cNvPr id="589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69A05C"/>
                    </a:gs>
                    <a:gs pos="50000">
                      <a:srgbClr val="51983C"/>
                    </a:gs>
                    <a:gs pos="100000">
                      <a:srgbClr val="468A31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90" name="日志审计"/>
                <p:cNvSpPr txBox="1"/>
                <p:nvPr/>
              </p:nvSpPr>
              <p:spPr>
                <a:xfrm>
                  <a:off x="24423" y="402588"/>
                  <a:ext cx="1064101" cy="3077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 dirty="0" err="1"/>
                    <a:t>日志审计</a:t>
                  </a:r>
                  <a:endParaRPr sz="1050" dirty="0"/>
                </a:p>
              </p:txBody>
            </p:sp>
          </p:grpSp>
          <p:grpSp>
            <p:nvGrpSpPr>
              <p:cNvPr id="594" name="Group"/>
              <p:cNvGrpSpPr/>
              <p:nvPr/>
            </p:nvGrpSpPr>
            <p:grpSpPr>
              <a:xfrm>
                <a:off x="3706116" y="0"/>
                <a:ext cx="1112950" cy="1112949"/>
                <a:chOff x="0" y="0"/>
                <a:chExt cx="1112948" cy="1112948"/>
              </a:xfrm>
            </p:grpSpPr>
            <p:sp>
              <p:nvSpPr>
                <p:cNvPr id="592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689680"/>
                    </a:gs>
                    <a:gs pos="50000">
                      <a:srgbClr val="4F8C70"/>
                    </a:gs>
                    <a:gs pos="100000">
                      <a:srgbClr val="437E63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93" name="配置管理"/>
                <p:cNvSpPr txBox="1"/>
                <p:nvPr/>
              </p:nvSpPr>
              <p:spPr>
                <a:xfrm>
                  <a:off x="24423" y="402588"/>
                  <a:ext cx="1064101" cy="3077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 dirty="0" err="1"/>
                    <a:t>配置管理</a:t>
                  </a:r>
                  <a:endParaRPr sz="1050" dirty="0"/>
                </a:p>
              </p:txBody>
            </p:sp>
          </p:grpSp>
          <p:grpSp>
            <p:nvGrpSpPr>
              <p:cNvPr id="597" name="Group"/>
              <p:cNvGrpSpPr/>
              <p:nvPr/>
            </p:nvGrpSpPr>
            <p:grpSpPr>
              <a:xfrm>
                <a:off x="4941489" y="0"/>
                <a:ext cx="1112950" cy="1112949"/>
                <a:chOff x="0" y="0"/>
                <a:chExt cx="1112948" cy="1112948"/>
              </a:xfrm>
            </p:grpSpPr>
            <p:sp>
              <p:nvSpPr>
                <p:cNvPr id="595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7296A8"/>
                    </a:gs>
                    <a:gs pos="50000">
                      <a:srgbClr val="5C8AA0"/>
                    </a:gs>
                    <a:gs pos="100000">
                      <a:srgbClr val="4F7B90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96" name="互联网威胁情报"/>
                <p:cNvSpPr txBox="1"/>
                <p:nvPr/>
              </p:nvSpPr>
              <p:spPr>
                <a:xfrm>
                  <a:off x="24423" y="294866"/>
                  <a:ext cx="1064101" cy="5232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/>
                    <a:t>互联网威胁情报</a:t>
                  </a:r>
                </a:p>
              </p:txBody>
            </p:sp>
          </p:grpSp>
        </p:grpSp>
        <p:sp>
          <p:nvSpPr>
            <p:cNvPr id="599" name="文本框 301"/>
            <p:cNvSpPr txBox="1"/>
            <p:nvPr/>
          </p:nvSpPr>
          <p:spPr>
            <a:xfrm>
              <a:off x="2337865" y="-85722"/>
              <a:ext cx="1779510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lnSpc>
                  <a:spcPct val="150000"/>
                </a:lnSpc>
                <a:defRPr sz="16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400" dirty="0" err="1" smtClean="0"/>
                <a:t>核心功能</a:t>
              </a:r>
              <a:endParaRPr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00851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直接连接符 288"/>
          <p:cNvSpPr/>
          <p:nvPr/>
        </p:nvSpPr>
        <p:spPr>
          <a:xfrm flipH="1">
            <a:off x="7428385" y="3701527"/>
            <a:ext cx="2" cy="23795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617" name="直接连接符 278"/>
          <p:cNvSpPr/>
          <p:nvPr/>
        </p:nvSpPr>
        <p:spPr>
          <a:xfrm flipV="1">
            <a:off x="7096547" y="3993926"/>
            <a:ext cx="631403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213850" y="351313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sz="2800" dirty="0" err="1" smtClean="0"/>
              <a:t>部署场景</a:t>
            </a:r>
            <a:endParaRPr sz="2800" dirty="0"/>
          </a:p>
        </p:txBody>
      </p:sp>
      <p:sp>
        <p:nvSpPr>
          <p:cNvPr id="619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550342" y="5616427"/>
            <a:ext cx="374035" cy="20193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620" name="图片 76" descr="图片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7050" y="3203829"/>
            <a:ext cx="615739" cy="27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473" y="3757086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直接连接符 57"/>
          <p:cNvSpPr/>
          <p:nvPr/>
        </p:nvSpPr>
        <p:spPr>
          <a:xfrm flipH="1">
            <a:off x="1534942" y="4499515"/>
            <a:ext cx="2" cy="30333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91" name="直接连接符 60"/>
          <p:cNvSpPr/>
          <p:nvPr/>
        </p:nvSpPr>
        <p:spPr>
          <a:xfrm>
            <a:off x="1535724" y="3443987"/>
            <a:ext cx="1927" cy="313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24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473" y="4249051"/>
            <a:ext cx="27293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直接连接符 63"/>
          <p:cNvSpPr/>
          <p:nvPr/>
        </p:nvSpPr>
        <p:spPr>
          <a:xfrm>
            <a:off x="2088587" y="4376551"/>
            <a:ext cx="24008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626" name="内容占位符 4" descr="内容占位符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0474" y="3997984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直接连接符 65"/>
          <p:cNvSpPr/>
          <p:nvPr/>
        </p:nvSpPr>
        <p:spPr>
          <a:xfrm>
            <a:off x="1668492" y="4376219"/>
            <a:ext cx="137590" cy="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28" name="直接连接符 66"/>
          <p:cNvSpPr/>
          <p:nvPr/>
        </p:nvSpPr>
        <p:spPr>
          <a:xfrm>
            <a:off x="1181100" y="3884094"/>
            <a:ext cx="217375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633" name="组合 89"/>
          <p:cNvGrpSpPr/>
          <p:nvPr/>
        </p:nvGrpSpPr>
        <p:grpSpPr>
          <a:xfrm>
            <a:off x="2481174" y="1946246"/>
            <a:ext cx="1040030" cy="295493"/>
            <a:chOff x="-1" y="-1"/>
            <a:chExt cx="1386705" cy="393989"/>
          </a:xfrm>
        </p:grpSpPr>
        <p:grpSp>
          <p:nvGrpSpPr>
            <p:cNvPr id="631" name="云形 3"/>
            <p:cNvGrpSpPr/>
            <p:nvPr/>
          </p:nvGrpSpPr>
          <p:grpSpPr>
            <a:xfrm>
              <a:off x="-1" y="-1"/>
              <a:ext cx="1386705" cy="393989"/>
              <a:chOff x="0" y="0"/>
              <a:chExt cx="1386703" cy="393987"/>
            </a:xfrm>
          </p:grpSpPr>
          <p:sp>
            <p:nvSpPr>
              <p:cNvPr id="629" name="Shape"/>
              <p:cNvSpPr/>
              <p:nvPr/>
            </p:nvSpPr>
            <p:spPr>
              <a:xfrm>
                <a:off x="0" y="0"/>
                <a:ext cx="1386704" cy="39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70413" y="20033"/>
                <a:ext cx="1270685" cy="334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32" name="TextBox 92"/>
            <p:cNvSpPr txBox="1"/>
            <p:nvPr/>
          </p:nvSpPr>
          <p:spPr>
            <a:xfrm>
              <a:off x="288083" y="64745"/>
              <a:ext cx="1024561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INTERNET</a:t>
              </a:r>
            </a:p>
          </p:txBody>
        </p:sp>
      </p:grpSp>
      <p:grpSp>
        <p:nvGrpSpPr>
          <p:cNvPr id="650" name="组合 98"/>
          <p:cNvGrpSpPr/>
          <p:nvPr/>
        </p:nvGrpSpPr>
        <p:grpSpPr>
          <a:xfrm>
            <a:off x="429193" y="4804208"/>
            <a:ext cx="1792470" cy="469357"/>
            <a:chOff x="0" y="0"/>
            <a:chExt cx="2389958" cy="625807"/>
          </a:xfrm>
        </p:grpSpPr>
        <p:grpSp>
          <p:nvGrpSpPr>
            <p:cNvPr id="648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6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6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3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38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9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41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6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4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4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649" name="TextBox 98"/>
            <p:cNvSpPr txBox="1"/>
            <p:nvPr/>
          </p:nvSpPr>
          <p:spPr>
            <a:xfrm>
              <a:off x="818403" y="348812"/>
              <a:ext cx="89221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grpSp>
        <p:nvGrpSpPr>
          <p:cNvPr id="659" name="组合 4"/>
          <p:cNvGrpSpPr/>
          <p:nvPr/>
        </p:nvGrpSpPr>
        <p:grpSpPr>
          <a:xfrm>
            <a:off x="2328666" y="4292357"/>
            <a:ext cx="1018116" cy="993169"/>
            <a:chOff x="0" y="0"/>
            <a:chExt cx="1357486" cy="1324225"/>
          </a:xfrm>
        </p:grpSpPr>
        <p:grpSp>
          <p:nvGrpSpPr>
            <p:cNvPr id="6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65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2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3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4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6" y="72054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5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6" y="5921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58" name="TextBox 99"/>
            <p:cNvSpPr txBox="1"/>
            <p:nvPr/>
          </p:nvSpPr>
          <p:spPr>
            <a:xfrm>
              <a:off x="1191" y="1047229"/>
              <a:ext cx="1356295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核心资产服务器</a:t>
              </a:r>
            </a:p>
          </p:txBody>
        </p:sp>
      </p:grpSp>
      <p:grpSp>
        <p:nvGrpSpPr>
          <p:cNvPr id="664" name="组合 86"/>
          <p:cNvGrpSpPr/>
          <p:nvPr/>
        </p:nvGrpSpPr>
        <p:grpSpPr>
          <a:xfrm>
            <a:off x="508408" y="3602128"/>
            <a:ext cx="670700" cy="572165"/>
            <a:chOff x="0" y="0"/>
            <a:chExt cx="894265" cy="762886"/>
          </a:xfrm>
        </p:grpSpPr>
        <p:grpSp>
          <p:nvGrpSpPr>
            <p:cNvPr id="6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660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63" name="TextBox 101"/>
            <p:cNvSpPr txBox="1"/>
            <p:nvPr/>
          </p:nvSpPr>
          <p:spPr>
            <a:xfrm>
              <a:off x="55019" y="485890"/>
              <a:ext cx="82749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分析平台</a:t>
              </a:r>
            </a:p>
          </p:txBody>
        </p:sp>
      </p:grpSp>
      <p:sp>
        <p:nvSpPr>
          <p:cNvPr id="793" name="直接连接符 96"/>
          <p:cNvSpPr/>
          <p:nvPr/>
        </p:nvSpPr>
        <p:spPr>
          <a:xfrm>
            <a:off x="1651235" y="2228191"/>
            <a:ext cx="1192529" cy="1016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66" name="图片 76" descr="图片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3721" y="3768898"/>
            <a:ext cx="615739" cy="274468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直接连接符 101"/>
          <p:cNvSpPr/>
          <p:nvPr/>
        </p:nvSpPr>
        <p:spPr>
          <a:xfrm>
            <a:off x="3078896" y="2244798"/>
            <a:ext cx="804758" cy="1561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5" name="直接连接符 115"/>
          <p:cNvSpPr/>
          <p:nvPr/>
        </p:nvSpPr>
        <p:spPr>
          <a:xfrm>
            <a:off x="4218191" y="3910018"/>
            <a:ext cx="172150" cy="2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69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5120" y="4256000"/>
            <a:ext cx="272938" cy="234767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直接连接符 145"/>
          <p:cNvSpPr/>
          <p:nvPr/>
        </p:nvSpPr>
        <p:spPr>
          <a:xfrm>
            <a:off x="3932434" y="4009056"/>
            <a:ext cx="1780" cy="246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71" name="矩形: 圆角 147"/>
          <p:cNvSpPr/>
          <p:nvPr/>
        </p:nvSpPr>
        <p:spPr>
          <a:xfrm>
            <a:off x="195262" y="3132835"/>
            <a:ext cx="3184043" cy="2217287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72" name="矩形: 圆角 148"/>
          <p:cNvSpPr/>
          <p:nvPr/>
        </p:nvSpPr>
        <p:spPr>
          <a:xfrm>
            <a:off x="3464504" y="3130128"/>
            <a:ext cx="2048207" cy="2217287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73" name="TextBox 101"/>
          <p:cNvSpPr txBox="1"/>
          <p:nvPr/>
        </p:nvSpPr>
        <p:spPr>
          <a:xfrm>
            <a:off x="2280565" y="3992637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BDS探针</a:t>
            </a:r>
          </a:p>
        </p:txBody>
      </p:sp>
      <p:sp>
        <p:nvSpPr>
          <p:cNvPr id="674" name="TextBox 101"/>
          <p:cNvSpPr txBox="1"/>
          <p:nvPr/>
        </p:nvSpPr>
        <p:spPr>
          <a:xfrm>
            <a:off x="1804123" y="3237087"/>
            <a:ext cx="75424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iNGFW探针</a:t>
            </a:r>
          </a:p>
        </p:txBody>
      </p:sp>
      <p:sp>
        <p:nvSpPr>
          <p:cNvPr id="675" name="TextBox 101"/>
          <p:cNvSpPr txBox="1"/>
          <p:nvPr/>
        </p:nvSpPr>
        <p:spPr>
          <a:xfrm>
            <a:off x="3574856" y="3567467"/>
            <a:ext cx="83812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iNGFW探针</a:t>
            </a:r>
          </a:p>
        </p:txBody>
      </p:sp>
      <p:grpSp>
        <p:nvGrpSpPr>
          <p:cNvPr id="678" name="矩形: 圆角 156"/>
          <p:cNvGrpSpPr/>
          <p:nvPr/>
        </p:nvGrpSpPr>
        <p:grpSpPr>
          <a:xfrm>
            <a:off x="353032" y="3214411"/>
            <a:ext cx="768654" cy="266377"/>
            <a:chOff x="0" y="0"/>
            <a:chExt cx="1024870" cy="355168"/>
          </a:xfrm>
        </p:grpSpPr>
        <p:sp>
          <p:nvSpPr>
            <p:cNvPr id="67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677" name="总部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总部</a:t>
              </a:r>
            </a:p>
          </p:txBody>
        </p:sp>
      </p:grpSp>
      <p:grpSp>
        <p:nvGrpSpPr>
          <p:cNvPr id="681" name="矩形: 圆角 157"/>
          <p:cNvGrpSpPr/>
          <p:nvPr/>
        </p:nvGrpSpPr>
        <p:grpSpPr>
          <a:xfrm>
            <a:off x="4606970" y="3315121"/>
            <a:ext cx="768654" cy="266377"/>
            <a:chOff x="0" y="0"/>
            <a:chExt cx="1024870" cy="355168"/>
          </a:xfrm>
        </p:grpSpPr>
        <p:sp>
          <p:nvSpPr>
            <p:cNvPr id="679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680" name="区域分支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区域分支</a:t>
              </a:r>
            </a:p>
          </p:txBody>
        </p:sp>
      </p:grpSp>
      <p:pic>
        <p:nvPicPr>
          <p:cNvPr id="682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4660" y="4249542"/>
            <a:ext cx="28392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直接连接符 144"/>
          <p:cNvSpPr/>
          <p:nvPr/>
        </p:nvSpPr>
        <p:spPr>
          <a:xfrm>
            <a:off x="1534942" y="4011102"/>
            <a:ext cx="1" cy="23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8" name="直接连接符 146"/>
          <p:cNvSpPr/>
          <p:nvPr/>
        </p:nvSpPr>
        <p:spPr>
          <a:xfrm>
            <a:off x="1946497" y="4151034"/>
            <a:ext cx="56" cy="98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85" name="图片 4" descr="图片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4711" y="4266904"/>
            <a:ext cx="708093" cy="219700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sp>
        <p:nvSpPr>
          <p:cNvPr id="799" name="直接连接符 161"/>
          <p:cNvSpPr/>
          <p:nvPr/>
        </p:nvSpPr>
        <p:spPr>
          <a:xfrm>
            <a:off x="1209978" y="4376194"/>
            <a:ext cx="189858" cy="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87" name="TextBox 101"/>
          <p:cNvSpPr txBox="1"/>
          <p:nvPr/>
        </p:nvSpPr>
        <p:spPr>
          <a:xfrm>
            <a:off x="420349" y="4498454"/>
            <a:ext cx="93145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流量/日志探针</a:t>
            </a:r>
          </a:p>
        </p:txBody>
      </p:sp>
      <p:grpSp>
        <p:nvGrpSpPr>
          <p:cNvPr id="704" name="组合 163"/>
          <p:cNvGrpSpPr/>
          <p:nvPr/>
        </p:nvGrpSpPr>
        <p:grpSpPr>
          <a:xfrm>
            <a:off x="3658587" y="4778480"/>
            <a:ext cx="1792470" cy="469357"/>
            <a:chOff x="0" y="0"/>
            <a:chExt cx="2389958" cy="625807"/>
          </a:xfrm>
        </p:grpSpPr>
        <p:grpSp>
          <p:nvGrpSpPr>
            <p:cNvPr id="702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688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691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89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0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94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9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95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698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96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7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01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99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0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03" name="TextBox 98"/>
            <p:cNvSpPr txBox="1"/>
            <p:nvPr/>
          </p:nvSpPr>
          <p:spPr>
            <a:xfrm>
              <a:off x="818403" y="348812"/>
              <a:ext cx="89221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sp>
        <p:nvSpPr>
          <p:cNvPr id="705" name="直接连接符 180"/>
          <p:cNvSpPr/>
          <p:nvPr/>
        </p:nvSpPr>
        <p:spPr>
          <a:xfrm>
            <a:off x="3931590" y="4490767"/>
            <a:ext cx="1" cy="269353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711" name="组合 181"/>
          <p:cNvGrpSpPr/>
          <p:nvPr/>
        </p:nvGrpSpPr>
        <p:grpSpPr>
          <a:xfrm>
            <a:off x="4398673" y="3651306"/>
            <a:ext cx="961880" cy="541393"/>
            <a:chOff x="0" y="0"/>
            <a:chExt cx="1282504" cy="721855"/>
          </a:xfrm>
        </p:grpSpPr>
        <p:grpSp>
          <p:nvGrpSpPr>
            <p:cNvPr id="709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06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08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10" name="TextBox 99"/>
            <p:cNvSpPr txBox="1"/>
            <p:nvPr/>
          </p:nvSpPr>
          <p:spPr>
            <a:xfrm>
              <a:off x="303007" y="444860"/>
              <a:ext cx="693473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DMZ</a:t>
              </a:r>
            </a:p>
          </p:txBody>
        </p:sp>
      </p:grpSp>
      <p:pic>
        <p:nvPicPr>
          <p:cNvPr id="712" name="图片 4" descr="图片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87914" y="4252362"/>
            <a:ext cx="708094" cy="219700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sp>
        <p:nvSpPr>
          <p:cNvPr id="713" name="TextBox 101"/>
          <p:cNvSpPr txBox="1"/>
          <p:nvPr/>
        </p:nvSpPr>
        <p:spPr>
          <a:xfrm>
            <a:off x="4324142" y="4461252"/>
            <a:ext cx="93821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流量/日志探针</a:t>
            </a:r>
          </a:p>
        </p:txBody>
      </p:sp>
      <p:sp>
        <p:nvSpPr>
          <p:cNvPr id="714" name="直接连接符 213"/>
          <p:cNvSpPr/>
          <p:nvPr/>
        </p:nvSpPr>
        <p:spPr>
          <a:xfrm>
            <a:off x="4055877" y="4361007"/>
            <a:ext cx="332039" cy="120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15" name="矩形: 圆角 215"/>
          <p:cNvSpPr/>
          <p:nvPr/>
        </p:nvSpPr>
        <p:spPr>
          <a:xfrm>
            <a:off x="140277" y="2691246"/>
            <a:ext cx="5460424" cy="2722418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718" name="矩形: 圆角 216"/>
          <p:cNvGrpSpPr/>
          <p:nvPr/>
        </p:nvGrpSpPr>
        <p:grpSpPr>
          <a:xfrm>
            <a:off x="353032" y="2778853"/>
            <a:ext cx="768654" cy="266377"/>
            <a:chOff x="0" y="0"/>
            <a:chExt cx="1024870" cy="355168"/>
          </a:xfrm>
        </p:grpSpPr>
        <p:sp>
          <p:nvSpPr>
            <p:cNvPr id="71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717" name="客户A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客户A</a:t>
              </a:r>
            </a:p>
          </p:txBody>
        </p:sp>
      </p:grpSp>
      <p:grpSp>
        <p:nvGrpSpPr>
          <p:cNvPr id="723" name="组合 217"/>
          <p:cNvGrpSpPr/>
          <p:nvPr/>
        </p:nvGrpSpPr>
        <p:grpSpPr>
          <a:xfrm>
            <a:off x="842333" y="1823312"/>
            <a:ext cx="1475522" cy="660742"/>
            <a:chOff x="0" y="0"/>
            <a:chExt cx="1967361" cy="880987"/>
          </a:xfrm>
        </p:grpSpPr>
        <p:grpSp>
          <p:nvGrpSpPr>
            <p:cNvPr id="721" name="组合 73"/>
            <p:cNvGrpSpPr/>
            <p:nvPr/>
          </p:nvGrpSpPr>
          <p:grpSpPr>
            <a:xfrm>
              <a:off x="67190" y="-1"/>
              <a:ext cx="1761272" cy="800957"/>
              <a:chOff x="0" y="0"/>
              <a:chExt cx="1761270" cy="800955"/>
            </a:xfrm>
          </p:grpSpPr>
          <p:pic>
            <p:nvPicPr>
              <p:cNvPr id="719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775289" y="135818"/>
                <a:ext cx="244813" cy="400272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20" name="圆角矩形 75"/>
              <p:cNvSpPr/>
              <p:nvPr/>
            </p:nvSpPr>
            <p:spPr>
              <a:xfrm>
                <a:off x="0" y="0"/>
                <a:ext cx="1761271" cy="80095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22" name="TextBox 101"/>
            <p:cNvSpPr txBox="1"/>
            <p:nvPr/>
          </p:nvSpPr>
          <p:spPr>
            <a:xfrm>
              <a:off x="0" y="542663"/>
              <a:ext cx="1967362" cy="338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noAutofit/>
            </a:bodyPr>
            <a:lstStyle>
              <a:lvl1pPr algn="ctr"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分析平台云端控制中心</a:t>
              </a:r>
            </a:p>
          </p:txBody>
        </p:sp>
      </p:grpSp>
      <p:sp>
        <p:nvSpPr>
          <p:cNvPr id="724" name="直接连接符 223"/>
          <p:cNvSpPr/>
          <p:nvPr/>
        </p:nvSpPr>
        <p:spPr>
          <a:xfrm flipH="1">
            <a:off x="2197683" y="2092754"/>
            <a:ext cx="222827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25" name="矩形: 圆角 224"/>
          <p:cNvSpPr/>
          <p:nvPr/>
        </p:nvSpPr>
        <p:spPr>
          <a:xfrm>
            <a:off x="5687545" y="2691246"/>
            <a:ext cx="3261194" cy="2722418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728" name="矩形: 圆角 225"/>
          <p:cNvGrpSpPr/>
          <p:nvPr/>
        </p:nvGrpSpPr>
        <p:grpSpPr>
          <a:xfrm>
            <a:off x="7989137" y="2778339"/>
            <a:ext cx="768653" cy="266377"/>
            <a:chOff x="0" y="0"/>
            <a:chExt cx="1024870" cy="355168"/>
          </a:xfrm>
        </p:grpSpPr>
        <p:sp>
          <p:nvSpPr>
            <p:cNvPr id="72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727" name="客户B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客户B</a:t>
              </a:r>
            </a:p>
          </p:txBody>
        </p:sp>
      </p:grpSp>
      <p:pic>
        <p:nvPicPr>
          <p:cNvPr id="729" name="图片 76" descr="图片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6315" y="3318129"/>
            <a:ext cx="615739" cy="27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7739" y="3871386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直接连接符 228"/>
          <p:cNvSpPr/>
          <p:nvPr/>
        </p:nvSpPr>
        <p:spPr>
          <a:xfrm flipH="1">
            <a:off x="6964207" y="4613815"/>
            <a:ext cx="2" cy="30333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00" name="直接连接符 229"/>
          <p:cNvSpPr/>
          <p:nvPr/>
        </p:nvSpPr>
        <p:spPr>
          <a:xfrm>
            <a:off x="6964988" y="3558287"/>
            <a:ext cx="1928" cy="313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733" name="内容占位符 4" descr="内容占位符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4265" y="4398016"/>
            <a:ext cx="571958" cy="159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0" name="组合 231"/>
          <p:cNvGrpSpPr/>
          <p:nvPr/>
        </p:nvGrpSpPr>
        <p:grpSpPr>
          <a:xfrm>
            <a:off x="5858459" y="4918508"/>
            <a:ext cx="1792469" cy="469357"/>
            <a:chOff x="0" y="0"/>
            <a:chExt cx="2389958" cy="625807"/>
          </a:xfrm>
        </p:grpSpPr>
        <p:grpSp>
          <p:nvGrpSpPr>
            <p:cNvPr id="748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7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7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73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738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9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41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7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74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74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49" name="TextBox 98"/>
            <p:cNvSpPr txBox="1"/>
            <p:nvPr/>
          </p:nvSpPr>
          <p:spPr>
            <a:xfrm>
              <a:off x="818402" y="348812"/>
              <a:ext cx="892216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grpSp>
        <p:nvGrpSpPr>
          <p:cNvPr id="759" name="组合 248"/>
          <p:cNvGrpSpPr/>
          <p:nvPr/>
        </p:nvGrpSpPr>
        <p:grpSpPr>
          <a:xfrm>
            <a:off x="7757932" y="4406656"/>
            <a:ext cx="1018164" cy="1007005"/>
            <a:chOff x="0" y="0"/>
            <a:chExt cx="1357550" cy="1342671"/>
          </a:xfrm>
        </p:grpSpPr>
        <p:grpSp>
          <p:nvGrpSpPr>
            <p:cNvPr id="7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75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2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3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4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7" y="72054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5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7" y="5921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58" name="TextBox 99"/>
            <p:cNvSpPr txBox="1"/>
            <p:nvPr/>
          </p:nvSpPr>
          <p:spPr>
            <a:xfrm>
              <a:off x="82907" y="1065675"/>
              <a:ext cx="1274643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核心资产服务器</a:t>
              </a:r>
            </a:p>
          </p:txBody>
        </p:sp>
      </p:grpSp>
      <p:grpSp>
        <p:nvGrpSpPr>
          <p:cNvPr id="764" name="组合 257"/>
          <p:cNvGrpSpPr/>
          <p:nvPr/>
        </p:nvGrpSpPr>
        <p:grpSpPr>
          <a:xfrm>
            <a:off x="5925315" y="3716428"/>
            <a:ext cx="670700" cy="572165"/>
            <a:chOff x="0" y="0"/>
            <a:chExt cx="894265" cy="762886"/>
          </a:xfrm>
        </p:grpSpPr>
        <p:grpSp>
          <p:nvGrpSpPr>
            <p:cNvPr id="7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760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63" name="TextBox 101"/>
            <p:cNvSpPr txBox="1"/>
            <p:nvPr/>
          </p:nvSpPr>
          <p:spPr>
            <a:xfrm>
              <a:off x="55019" y="485890"/>
              <a:ext cx="82749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分析平台</a:t>
              </a:r>
            </a:p>
          </p:txBody>
        </p:sp>
      </p:grpSp>
      <p:sp>
        <p:nvSpPr>
          <p:cNvPr id="765" name="TextBox 101"/>
          <p:cNvSpPr txBox="1"/>
          <p:nvPr/>
        </p:nvSpPr>
        <p:spPr>
          <a:xfrm>
            <a:off x="5999961" y="4579952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BDS探针</a:t>
            </a:r>
          </a:p>
        </p:txBody>
      </p:sp>
      <p:sp>
        <p:nvSpPr>
          <p:cNvPr id="766" name="TextBox 101"/>
          <p:cNvSpPr txBox="1"/>
          <p:nvPr/>
        </p:nvSpPr>
        <p:spPr>
          <a:xfrm>
            <a:off x="5908569" y="3356384"/>
            <a:ext cx="75424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iNGFW探针</a:t>
            </a:r>
          </a:p>
        </p:txBody>
      </p:sp>
      <p:pic>
        <p:nvPicPr>
          <p:cNvPr id="767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0356" y="4353335"/>
            <a:ext cx="28392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直接连接符 266"/>
          <p:cNvSpPr/>
          <p:nvPr/>
        </p:nvSpPr>
        <p:spPr>
          <a:xfrm flipH="1">
            <a:off x="6964207" y="4125403"/>
            <a:ext cx="2" cy="23795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69" name="直接连接符 268"/>
          <p:cNvSpPr/>
          <p:nvPr/>
        </p:nvSpPr>
        <p:spPr>
          <a:xfrm flipV="1">
            <a:off x="6632068" y="4490359"/>
            <a:ext cx="195670" cy="69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775" name="组合 269"/>
          <p:cNvGrpSpPr/>
          <p:nvPr/>
        </p:nvGrpSpPr>
        <p:grpSpPr>
          <a:xfrm>
            <a:off x="7760618" y="3722766"/>
            <a:ext cx="961879" cy="541392"/>
            <a:chOff x="0" y="0"/>
            <a:chExt cx="1282504" cy="721855"/>
          </a:xfrm>
        </p:grpSpPr>
        <p:grpSp>
          <p:nvGrpSpPr>
            <p:cNvPr id="773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70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2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74" name="TextBox 99"/>
            <p:cNvSpPr txBox="1"/>
            <p:nvPr/>
          </p:nvSpPr>
          <p:spPr>
            <a:xfrm>
              <a:off x="303008" y="444859"/>
              <a:ext cx="693473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DMZ</a:t>
              </a:r>
            </a:p>
          </p:txBody>
        </p:sp>
      </p:grpSp>
      <p:pic>
        <p:nvPicPr>
          <p:cNvPr id="776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4704" y="3860297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直接连接符 281"/>
          <p:cNvSpPr/>
          <p:nvPr/>
        </p:nvSpPr>
        <p:spPr>
          <a:xfrm flipV="1">
            <a:off x="6605334" y="3988585"/>
            <a:ext cx="195670" cy="69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78" name="直接连接符 282"/>
          <p:cNvSpPr/>
          <p:nvPr/>
        </p:nvSpPr>
        <p:spPr>
          <a:xfrm flipV="1">
            <a:off x="7163149" y="4468431"/>
            <a:ext cx="548115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779" name="内容占位符 4" descr="内容占位符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26269" y="3603120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TextBox 101"/>
          <p:cNvSpPr txBox="1"/>
          <p:nvPr/>
        </p:nvSpPr>
        <p:spPr>
          <a:xfrm>
            <a:off x="7358898" y="3429815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BDS探针</a:t>
            </a:r>
          </a:p>
        </p:txBody>
      </p:sp>
      <p:sp>
        <p:nvSpPr>
          <p:cNvPr id="801" name="直接连接符 290"/>
          <p:cNvSpPr/>
          <p:nvPr/>
        </p:nvSpPr>
        <p:spPr>
          <a:xfrm>
            <a:off x="3321824" y="2204044"/>
            <a:ext cx="3403749" cy="1168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82" name="内容占位符 2"/>
          <p:cNvSpPr txBox="1"/>
          <p:nvPr/>
        </p:nvSpPr>
        <p:spPr>
          <a:xfrm>
            <a:off x="4473723" y="1599907"/>
            <a:ext cx="4263226" cy="10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indent="85725">
              <a:lnSpc>
                <a:spcPct val="150000"/>
              </a:lnSpc>
              <a:spcBef>
                <a:spcPts val="15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dirty="0" err="1"/>
              <a:t>客户价值</a:t>
            </a:r>
            <a:endParaRPr sz="90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dirty="0" err="1"/>
              <a:t>全局安全态势感知，呈现客户全网的风险态势，挖掘孤岛信息的潜在价值</a:t>
            </a:r>
            <a:endParaRPr sz="90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dirty="0" err="1"/>
              <a:t>山石安全产品日志集中审计，查询，备份</a:t>
            </a:r>
            <a:endParaRPr sz="90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dirty="0" err="1"/>
              <a:t>山石安全产品集中管理，配置下发，特征库及Lic更新</a:t>
            </a:r>
            <a:endParaRPr sz="900" dirty="0"/>
          </a:p>
        </p:txBody>
      </p:sp>
      <p:sp>
        <p:nvSpPr>
          <p:cNvPr id="783" name="矩形: 圆角 3"/>
          <p:cNvSpPr/>
          <p:nvPr/>
        </p:nvSpPr>
        <p:spPr>
          <a:xfrm>
            <a:off x="1194097" y="3130127"/>
            <a:ext cx="4398740" cy="2217289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4" name="矩形: 圆角 3"/>
          <p:cNvSpPr/>
          <p:nvPr/>
        </p:nvSpPr>
        <p:spPr>
          <a:xfrm>
            <a:off x="147961" y="3135199"/>
            <a:ext cx="350360" cy="2207143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5" name="矩形: 圆角 3"/>
          <p:cNvSpPr/>
          <p:nvPr/>
        </p:nvSpPr>
        <p:spPr>
          <a:xfrm>
            <a:off x="494712" y="3145214"/>
            <a:ext cx="701657" cy="445066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6" name="矩形: 圆角 3"/>
          <p:cNvSpPr/>
          <p:nvPr/>
        </p:nvSpPr>
        <p:spPr>
          <a:xfrm>
            <a:off x="492335" y="4169026"/>
            <a:ext cx="701658" cy="1168243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7" name="矩形: 圆角 3"/>
          <p:cNvSpPr/>
          <p:nvPr/>
        </p:nvSpPr>
        <p:spPr>
          <a:xfrm>
            <a:off x="5909756" y="3131362"/>
            <a:ext cx="701657" cy="574873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8" name="矩形: 圆角 3"/>
          <p:cNvSpPr/>
          <p:nvPr/>
        </p:nvSpPr>
        <p:spPr>
          <a:xfrm>
            <a:off x="5913559" y="4278292"/>
            <a:ext cx="701657" cy="1145566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9" name="矩形: 圆角 3"/>
          <p:cNvSpPr/>
          <p:nvPr/>
        </p:nvSpPr>
        <p:spPr>
          <a:xfrm>
            <a:off x="5710622" y="3133810"/>
            <a:ext cx="201727" cy="2279852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90" name="矩形: 圆角 3"/>
          <p:cNvSpPr/>
          <p:nvPr/>
        </p:nvSpPr>
        <p:spPr>
          <a:xfrm>
            <a:off x="6610669" y="3130126"/>
            <a:ext cx="2338070" cy="2283536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4718981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标题 1"/>
          <p:cNvSpPr txBox="1">
            <a:spLocks noGrp="1"/>
          </p:cNvSpPr>
          <p:nvPr>
            <p:ph type="title"/>
          </p:nvPr>
        </p:nvSpPr>
        <p:spPr>
          <a:xfrm>
            <a:off x="183882" y="325526"/>
            <a:ext cx="7357386" cy="45433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lang="zh-CN" altLang="en-US" sz="2800" dirty="0" smtClean="0"/>
              <a:t>分析平台功能与</a:t>
            </a:r>
            <a:r>
              <a:rPr sz="2800" dirty="0" err="1" smtClean="0"/>
              <a:t>组件架构</a:t>
            </a:r>
            <a:endParaRPr sz="2800" dirty="0"/>
          </a:p>
        </p:txBody>
      </p:sp>
      <p:grpSp>
        <p:nvGrpSpPr>
          <p:cNvPr id="868" name="组合 10"/>
          <p:cNvGrpSpPr/>
          <p:nvPr/>
        </p:nvGrpSpPr>
        <p:grpSpPr>
          <a:xfrm>
            <a:off x="430273" y="1764075"/>
            <a:ext cx="8283455" cy="3465084"/>
            <a:chOff x="0" y="0"/>
            <a:chExt cx="11044605" cy="4620111"/>
          </a:xfrm>
        </p:grpSpPr>
        <p:grpSp>
          <p:nvGrpSpPr>
            <p:cNvPr id="807" name="矩形: 圆角 40"/>
            <p:cNvGrpSpPr/>
            <p:nvPr/>
          </p:nvGrpSpPr>
          <p:grpSpPr>
            <a:xfrm>
              <a:off x="6208380" y="2858631"/>
              <a:ext cx="1509944" cy="707233"/>
              <a:chOff x="0" y="0"/>
              <a:chExt cx="1509943" cy="707231"/>
            </a:xfrm>
          </p:grpSpPr>
          <p:sp>
            <p:nvSpPr>
              <p:cNvPr id="805" name="Rounded Rectangle"/>
              <p:cNvSpPr/>
              <p:nvPr/>
            </p:nvSpPr>
            <p:spPr>
              <a:xfrm>
                <a:off x="0" y="0"/>
                <a:ext cx="1509943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06" name="日志探针"/>
              <p:cNvSpPr txBox="1"/>
              <p:nvPr/>
            </p:nvSpPr>
            <p:spPr>
              <a:xfrm>
                <a:off x="34523" y="199730"/>
                <a:ext cx="1440896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050"/>
                  <a:t>日志探针</a:t>
                </a:r>
              </a:p>
            </p:txBody>
          </p:sp>
        </p:grpSp>
        <p:grpSp>
          <p:nvGrpSpPr>
            <p:cNvPr id="810" name="矩形: 圆角 41"/>
            <p:cNvGrpSpPr/>
            <p:nvPr/>
          </p:nvGrpSpPr>
          <p:grpSpPr>
            <a:xfrm>
              <a:off x="7918047" y="2858631"/>
              <a:ext cx="3075748" cy="707233"/>
              <a:chOff x="0" y="0"/>
              <a:chExt cx="3075746" cy="707231"/>
            </a:xfrm>
          </p:grpSpPr>
          <p:sp>
            <p:nvSpPr>
              <p:cNvPr id="808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09" name="Sysmon终端日志探针"/>
              <p:cNvSpPr txBox="1"/>
              <p:nvPr/>
            </p:nvSpPr>
            <p:spPr>
              <a:xfrm>
                <a:off x="34523" y="199730"/>
                <a:ext cx="3006699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050"/>
                  <a:t>Sysmon终端日志探针</a:t>
                </a:r>
              </a:p>
            </p:txBody>
          </p:sp>
        </p:grpSp>
        <p:grpSp>
          <p:nvGrpSpPr>
            <p:cNvPr id="813" name="矩形: 圆角 57"/>
            <p:cNvGrpSpPr/>
            <p:nvPr/>
          </p:nvGrpSpPr>
          <p:grpSpPr>
            <a:xfrm>
              <a:off x="1367105" y="3912878"/>
              <a:ext cx="3075748" cy="707233"/>
              <a:chOff x="0" y="0"/>
              <a:chExt cx="3075746" cy="707231"/>
            </a:xfrm>
          </p:grpSpPr>
          <p:sp>
            <p:nvSpPr>
              <p:cNvPr id="811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12" name="山石网科全系安全产品"/>
              <p:cNvSpPr txBox="1"/>
              <p:nvPr/>
            </p:nvSpPr>
            <p:spPr>
              <a:xfrm>
                <a:off x="34523" y="199730"/>
                <a:ext cx="3006699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050"/>
                  <a:t>山石网科全系安全产品</a:t>
                </a:r>
              </a:p>
            </p:txBody>
          </p:sp>
        </p:grpSp>
        <p:grpSp>
          <p:nvGrpSpPr>
            <p:cNvPr id="816" name="矩形: 圆角 58"/>
            <p:cNvGrpSpPr/>
            <p:nvPr/>
          </p:nvGrpSpPr>
          <p:grpSpPr>
            <a:xfrm>
              <a:off x="4642576" y="3912878"/>
              <a:ext cx="3075748" cy="707233"/>
              <a:chOff x="0" y="0"/>
              <a:chExt cx="3075746" cy="707231"/>
            </a:xfrm>
          </p:grpSpPr>
          <p:sp>
            <p:nvSpPr>
              <p:cNvPr id="814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15" name="第三方网络及安全产品"/>
              <p:cNvSpPr txBox="1"/>
              <p:nvPr/>
            </p:nvSpPr>
            <p:spPr>
              <a:xfrm>
                <a:off x="34523" y="199730"/>
                <a:ext cx="3006699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050"/>
                  <a:t>第三方网络及安全产品</a:t>
                </a:r>
              </a:p>
            </p:txBody>
          </p:sp>
        </p:grpSp>
        <p:sp>
          <p:nvSpPr>
            <p:cNvPr id="817" name="文本框 59"/>
            <p:cNvSpPr txBox="1"/>
            <p:nvPr/>
          </p:nvSpPr>
          <p:spPr>
            <a:xfrm>
              <a:off x="60477" y="4120614"/>
              <a:ext cx="875915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/>
                <a:t>数据源</a:t>
              </a:r>
            </a:p>
          </p:txBody>
        </p:sp>
        <p:sp>
          <p:nvSpPr>
            <p:cNvPr id="818" name="矩形: 圆角 60"/>
            <p:cNvSpPr/>
            <p:nvPr/>
          </p:nvSpPr>
          <p:spPr>
            <a:xfrm>
              <a:off x="3287264" y="953057"/>
              <a:ext cx="4431059" cy="1768886"/>
            </a:xfrm>
            <a:prstGeom prst="roundRect">
              <a:avLst>
                <a:gd name="adj" fmla="val 8921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50"/>
            </a:p>
          </p:txBody>
        </p:sp>
        <p:grpSp>
          <p:nvGrpSpPr>
            <p:cNvPr id="821" name="矩形 79"/>
            <p:cNvGrpSpPr/>
            <p:nvPr/>
          </p:nvGrpSpPr>
          <p:grpSpPr>
            <a:xfrm>
              <a:off x="3573994" y="2176977"/>
              <a:ext cx="3918897" cy="414340"/>
              <a:chOff x="0" y="0"/>
              <a:chExt cx="3918895" cy="414338"/>
            </a:xfrm>
          </p:grpSpPr>
          <p:sp>
            <p:nvSpPr>
              <p:cNvPr id="819" name="Rectangle"/>
              <p:cNvSpPr/>
              <p:nvPr/>
            </p:nvSpPr>
            <p:spPr>
              <a:xfrm>
                <a:off x="0" y="0"/>
                <a:ext cx="3918895" cy="414338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20" name="数据预处理及分布式存储"/>
              <p:cNvSpPr txBox="1"/>
              <p:nvPr/>
            </p:nvSpPr>
            <p:spPr>
              <a:xfrm>
                <a:off x="0" y="68673"/>
                <a:ext cx="3918895" cy="27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900"/>
                  <a:t>数据预处理及分布式存储</a:t>
                </a:r>
              </a:p>
            </p:txBody>
          </p:sp>
        </p:grpSp>
        <p:sp>
          <p:nvSpPr>
            <p:cNvPr id="822" name="文本框 80"/>
            <p:cNvSpPr txBox="1"/>
            <p:nvPr/>
          </p:nvSpPr>
          <p:spPr>
            <a:xfrm>
              <a:off x="0" y="2129785"/>
              <a:ext cx="99686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050"/>
                <a:t>智·源平台</a:t>
              </a:r>
            </a:p>
          </p:txBody>
        </p:sp>
        <p:grpSp>
          <p:nvGrpSpPr>
            <p:cNvPr id="825" name="矩形 91"/>
            <p:cNvGrpSpPr/>
            <p:nvPr/>
          </p:nvGrpSpPr>
          <p:grpSpPr>
            <a:xfrm>
              <a:off x="3573994" y="1657477"/>
              <a:ext cx="3918897" cy="414340"/>
              <a:chOff x="0" y="0"/>
              <a:chExt cx="3918895" cy="414338"/>
            </a:xfrm>
          </p:grpSpPr>
          <p:sp>
            <p:nvSpPr>
              <p:cNvPr id="823" name="Rectangle"/>
              <p:cNvSpPr/>
              <p:nvPr/>
            </p:nvSpPr>
            <p:spPr>
              <a:xfrm>
                <a:off x="0" y="0"/>
                <a:ext cx="3918895" cy="414338"/>
              </a:xfrm>
              <a:prstGeom prst="rect">
                <a:avLst/>
              </a:prstGeom>
              <a:solidFill>
                <a:srgbClr val="0070C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24" name="大数据分析"/>
              <p:cNvSpPr txBox="1"/>
              <p:nvPr/>
            </p:nvSpPr>
            <p:spPr>
              <a:xfrm>
                <a:off x="0" y="68673"/>
                <a:ext cx="3918895" cy="27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900"/>
                  <a:t>大数据分析</a:t>
                </a:r>
              </a:p>
            </p:txBody>
          </p:sp>
        </p:grpSp>
        <p:grpSp>
          <p:nvGrpSpPr>
            <p:cNvPr id="828" name="矩形 93"/>
            <p:cNvGrpSpPr/>
            <p:nvPr/>
          </p:nvGrpSpPr>
          <p:grpSpPr>
            <a:xfrm>
              <a:off x="4794477" y="1150150"/>
              <a:ext cx="1219663" cy="414340"/>
              <a:chOff x="-1" y="0"/>
              <a:chExt cx="1219662" cy="414338"/>
            </a:xfrm>
          </p:grpSpPr>
          <p:sp>
            <p:nvSpPr>
              <p:cNvPr id="826" name="Rectangle"/>
              <p:cNvSpPr/>
              <p:nvPr/>
            </p:nvSpPr>
            <p:spPr>
              <a:xfrm>
                <a:off x="-1" y="0"/>
                <a:ext cx="1219662" cy="414338"/>
              </a:xfrm>
              <a:prstGeom prst="rect">
                <a:avLst/>
              </a:prstGeom>
              <a:solidFill>
                <a:srgbClr val="92D05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27" name="安全态势呈现"/>
              <p:cNvSpPr txBox="1"/>
              <p:nvPr/>
            </p:nvSpPr>
            <p:spPr>
              <a:xfrm>
                <a:off x="-1" y="68673"/>
                <a:ext cx="1219662" cy="27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900"/>
                  <a:t>安全态势呈现</a:t>
                </a:r>
              </a:p>
            </p:txBody>
          </p:sp>
        </p:grpSp>
        <p:grpSp>
          <p:nvGrpSpPr>
            <p:cNvPr id="831" name="矩形 101"/>
            <p:cNvGrpSpPr/>
            <p:nvPr/>
          </p:nvGrpSpPr>
          <p:grpSpPr>
            <a:xfrm>
              <a:off x="3573459" y="1147369"/>
              <a:ext cx="1119477" cy="414340"/>
              <a:chOff x="0" y="0"/>
              <a:chExt cx="1119475" cy="414338"/>
            </a:xfrm>
          </p:grpSpPr>
          <p:sp>
            <p:nvSpPr>
              <p:cNvPr id="829" name="Rectangle"/>
              <p:cNvSpPr/>
              <p:nvPr/>
            </p:nvSpPr>
            <p:spPr>
              <a:xfrm>
                <a:off x="0" y="0"/>
                <a:ext cx="1119475" cy="414338"/>
              </a:xfrm>
              <a:prstGeom prst="rect">
                <a:avLst/>
              </a:prstGeom>
              <a:solidFill>
                <a:srgbClr val="59B98D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30" name="威胁响应处置"/>
              <p:cNvSpPr txBox="1"/>
              <p:nvPr/>
            </p:nvSpPr>
            <p:spPr>
              <a:xfrm>
                <a:off x="0" y="68673"/>
                <a:ext cx="1119475" cy="27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900"/>
                  <a:t>威胁响应处置</a:t>
                </a:r>
              </a:p>
            </p:txBody>
          </p:sp>
        </p:grpSp>
        <p:grpSp>
          <p:nvGrpSpPr>
            <p:cNvPr id="834" name="矩形: 圆角 44"/>
            <p:cNvGrpSpPr/>
            <p:nvPr/>
          </p:nvGrpSpPr>
          <p:grpSpPr>
            <a:xfrm>
              <a:off x="7918047" y="3912878"/>
              <a:ext cx="3075748" cy="707233"/>
              <a:chOff x="0" y="0"/>
              <a:chExt cx="3075746" cy="707231"/>
            </a:xfrm>
          </p:grpSpPr>
          <p:sp>
            <p:nvSpPr>
              <p:cNvPr id="832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33" name="终端主机"/>
              <p:cNvSpPr txBox="1"/>
              <p:nvPr/>
            </p:nvSpPr>
            <p:spPr>
              <a:xfrm>
                <a:off x="34523" y="199730"/>
                <a:ext cx="3006699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050"/>
                  <a:t>终端主机</a:t>
                </a:r>
              </a:p>
            </p:txBody>
          </p:sp>
        </p:grpSp>
        <p:grpSp>
          <p:nvGrpSpPr>
            <p:cNvPr id="837" name="矩形: 圆角 47"/>
            <p:cNvGrpSpPr/>
            <p:nvPr/>
          </p:nvGrpSpPr>
          <p:grpSpPr>
            <a:xfrm>
              <a:off x="7918047" y="978015"/>
              <a:ext cx="3126558" cy="1722497"/>
              <a:chOff x="0" y="0"/>
              <a:chExt cx="3126557" cy="1722496"/>
            </a:xfrm>
          </p:grpSpPr>
          <p:sp>
            <p:nvSpPr>
              <p:cNvPr id="835" name="Rounded Rectangle"/>
              <p:cNvSpPr/>
              <p:nvPr/>
            </p:nvSpPr>
            <p:spPr>
              <a:xfrm>
                <a:off x="0" y="0"/>
                <a:ext cx="3126557" cy="1722496"/>
              </a:xfrm>
              <a:prstGeom prst="roundRect">
                <a:avLst>
                  <a:gd name="adj" fmla="val 8921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36" name="日志审计（融合HSA）"/>
              <p:cNvSpPr txBox="1"/>
              <p:nvPr/>
            </p:nvSpPr>
            <p:spPr>
              <a:xfrm>
                <a:off x="45007" y="707361"/>
                <a:ext cx="3036542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050"/>
                  <a:t>日志审计（融合HSA）</a:t>
                </a:r>
              </a:p>
            </p:txBody>
          </p:sp>
        </p:grpSp>
        <p:grpSp>
          <p:nvGrpSpPr>
            <p:cNvPr id="840" name="矩形: 圆角 48"/>
            <p:cNvGrpSpPr/>
            <p:nvPr/>
          </p:nvGrpSpPr>
          <p:grpSpPr>
            <a:xfrm>
              <a:off x="1372627" y="972131"/>
              <a:ext cx="1673633" cy="2593732"/>
              <a:chOff x="0" y="0"/>
              <a:chExt cx="1673631" cy="2593731"/>
            </a:xfrm>
          </p:grpSpPr>
          <p:sp>
            <p:nvSpPr>
              <p:cNvPr id="838" name="Rounded Rectangle"/>
              <p:cNvSpPr/>
              <p:nvPr/>
            </p:nvSpPr>
            <p:spPr>
              <a:xfrm>
                <a:off x="0" y="0"/>
                <a:ext cx="1673631" cy="2593731"/>
              </a:xfrm>
              <a:prstGeom prst="roundRect">
                <a:avLst>
                  <a:gd name="adj" fmla="val 8921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39" name="配置管理…"/>
              <p:cNvSpPr txBox="1"/>
              <p:nvPr/>
            </p:nvSpPr>
            <p:spPr>
              <a:xfrm>
                <a:off x="43729" y="1035256"/>
                <a:ext cx="1586172" cy="523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050"/>
                  <a:t>配置管理</a:t>
                </a:r>
              </a:p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050"/>
                  <a:t>（融合HSM）</a:t>
                </a:r>
              </a:p>
            </p:txBody>
          </p:sp>
        </p:grpSp>
        <p:sp>
          <p:nvSpPr>
            <p:cNvPr id="841" name="箭头: 上下 51"/>
            <p:cNvSpPr/>
            <p:nvPr/>
          </p:nvSpPr>
          <p:spPr>
            <a:xfrm>
              <a:off x="9370860" y="349575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842" name="箭头: 上下 52"/>
            <p:cNvSpPr/>
            <p:nvPr/>
          </p:nvSpPr>
          <p:spPr>
            <a:xfrm rot="5400000">
              <a:off x="3045849" y="1169536"/>
              <a:ext cx="221457" cy="44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843" name="箭头: 上下 53"/>
            <p:cNvSpPr/>
            <p:nvPr/>
          </p:nvSpPr>
          <p:spPr>
            <a:xfrm rot="5400000">
              <a:off x="7690671" y="2172947"/>
              <a:ext cx="221457" cy="44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grpSp>
          <p:nvGrpSpPr>
            <p:cNvPr id="846" name="矩形: 圆角 61"/>
            <p:cNvGrpSpPr/>
            <p:nvPr/>
          </p:nvGrpSpPr>
          <p:grpSpPr>
            <a:xfrm>
              <a:off x="1367104" y="918"/>
              <a:ext cx="4110911" cy="707233"/>
              <a:chOff x="0" y="0"/>
              <a:chExt cx="4110910" cy="707231"/>
            </a:xfrm>
          </p:grpSpPr>
          <p:sp>
            <p:nvSpPr>
              <p:cNvPr id="844" name="Rounded Rectangle"/>
              <p:cNvSpPr/>
              <p:nvPr/>
            </p:nvSpPr>
            <p:spPr>
              <a:xfrm>
                <a:off x="0" y="0"/>
                <a:ext cx="4110910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45" name="云端智·源平台控制中心"/>
              <p:cNvSpPr txBox="1"/>
              <p:nvPr/>
            </p:nvSpPr>
            <p:spPr>
              <a:xfrm>
                <a:off x="34523" y="199730"/>
                <a:ext cx="4041863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050"/>
                  <a:t>云端智·源平台控制中心</a:t>
                </a:r>
              </a:p>
            </p:txBody>
          </p:sp>
        </p:grpSp>
        <p:sp>
          <p:nvSpPr>
            <p:cNvPr id="847" name="文本框 63"/>
            <p:cNvSpPr txBox="1"/>
            <p:nvPr/>
          </p:nvSpPr>
          <p:spPr>
            <a:xfrm>
              <a:off x="168524" y="212912"/>
              <a:ext cx="80643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/>
                <a:t>互联网</a:t>
              </a:r>
            </a:p>
          </p:txBody>
        </p:sp>
        <p:sp>
          <p:nvSpPr>
            <p:cNvPr id="848" name="直接连接符 4"/>
            <p:cNvSpPr/>
            <p:nvPr/>
          </p:nvSpPr>
          <p:spPr>
            <a:xfrm>
              <a:off x="94008" y="823532"/>
              <a:ext cx="10950596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849" name="直接连接符 30"/>
            <p:cNvSpPr/>
            <p:nvPr/>
          </p:nvSpPr>
          <p:spPr>
            <a:xfrm flipV="1">
              <a:off x="60476" y="3711810"/>
              <a:ext cx="10933317" cy="53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grpSp>
          <p:nvGrpSpPr>
            <p:cNvPr id="852" name="矩形: 圆角 29"/>
            <p:cNvGrpSpPr/>
            <p:nvPr/>
          </p:nvGrpSpPr>
          <p:grpSpPr>
            <a:xfrm>
              <a:off x="5708865" y="0"/>
              <a:ext cx="5278077" cy="707233"/>
              <a:chOff x="0" y="0"/>
              <a:chExt cx="5278076" cy="707231"/>
            </a:xfrm>
          </p:grpSpPr>
          <p:sp>
            <p:nvSpPr>
              <p:cNvPr id="850" name="Rounded Rectangle"/>
              <p:cNvSpPr/>
              <p:nvPr/>
            </p:nvSpPr>
            <p:spPr>
              <a:xfrm>
                <a:off x="0" y="0"/>
                <a:ext cx="527807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51" name="第三方威胁情报"/>
              <p:cNvSpPr txBox="1"/>
              <p:nvPr/>
            </p:nvSpPr>
            <p:spPr>
              <a:xfrm>
                <a:off x="34523" y="199730"/>
                <a:ext cx="5209029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050"/>
                  <a:t>第三方威胁情报</a:t>
                </a:r>
              </a:p>
            </p:txBody>
          </p:sp>
        </p:grpSp>
        <p:sp>
          <p:nvSpPr>
            <p:cNvPr id="853" name="箭头: 上下 35"/>
            <p:cNvSpPr/>
            <p:nvPr/>
          </p:nvSpPr>
          <p:spPr>
            <a:xfrm>
              <a:off x="6180449" y="59491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854" name="箭头: 上下 45"/>
            <p:cNvSpPr/>
            <p:nvPr/>
          </p:nvSpPr>
          <p:spPr>
            <a:xfrm>
              <a:off x="6914624" y="349575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855" name="箭头: 上下 49"/>
            <p:cNvSpPr/>
            <p:nvPr/>
          </p:nvSpPr>
          <p:spPr>
            <a:xfrm>
              <a:off x="3730021" y="2552493"/>
              <a:ext cx="221458" cy="139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09"/>
                  </a:moveTo>
                  <a:lnTo>
                    <a:pt x="10800" y="0"/>
                  </a:lnTo>
                  <a:lnTo>
                    <a:pt x="21600" y="1709"/>
                  </a:lnTo>
                  <a:lnTo>
                    <a:pt x="16200" y="1709"/>
                  </a:lnTo>
                  <a:lnTo>
                    <a:pt x="16200" y="19891"/>
                  </a:lnTo>
                  <a:lnTo>
                    <a:pt x="21600" y="19891"/>
                  </a:lnTo>
                  <a:lnTo>
                    <a:pt x="10800" y="21600"/>
                  </a:lnTo>
                  <a:lnTo>
                    <a:pt x="0" y="19891"/>
                  </a:lnTo>
                  <a:lnTo>
                    <a:pt x="5400" y="19891"/>
                  </a:lnTo>
                  <a:lnTo>
                    <a:pt x="5400" y="170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grpSp>
          <p:nvGrpSpPr>
            <p:cNvPr id="858" name="矩形: 圆角 42"/>
            <p:cNvGrpSpPr/>
            <p:nvPr/>
          </p:nvGrpSpPr>
          <p:grpSpPr>
            <a:xfrm>
              <a:off x="4622716" y="2867890"/>
              <a:ext cx="1509944" cy="707233"/>
              <a:chOff x="0" y="0"/>
              <a:chExt cx="1509943" cy="707231"/>
            </a:xfrm>
          </p:grpSpPr>
          <p:sp>
            <p:nvSpPr>
              <p:cNvPr id="856" name="Rounded Rectangle"/>
              <p:cNvSpPr/>
              <p:nvPr/>
            </p:nvSpPr>
            <p:spPr>
              <a:xfrm>
                <a:off x="0" y="0"/>
                <a:ext cx="1509943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57" name="流量探针"/>
              <p:cNvSpPr txBox="1"/>
              <p:nvPr/>
            </p:nvSpPr>
            <p:spPr>
              <a:xfrm>
                <a:off x="34523" y="199730"/>
                <a:ext cx="1440896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050"/>
                  <a:t>流量探针</a:t>
                </a:r>
              </a:p>
            </p:txBody>
          </p:sp>
        </p:grpSp>
        <p:sp>
          <p:nvSpPr>
            <p:cNvPr id="859" name="箭头: 上下 43"/>
            <p:cNvSpPr/>
            <p:nvPr/>
          </p:nvSpPr>
          <p:spPr>
            <a:xfrm>
              <a:off x="5311985" y="3509379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860" name="箭头: 上下 55"/>
            <p:cNvSpPr/>
            <p:nvPr/>
          </p:nvSpPr>
          <p:spPr>
            <a:xfrm>
              <a:off x="6914624" y="253120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861" name="箭头: 上下 56"/>
            <p:cNvSpPr/>
            <p:nvPr/>
          </p:nvSpPr>
          <p:spPr>
            <a:xfrm>
              <a:off x="5303161" y="2552493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862" name="箭头: 上下 68"/>
            <p:cNvSpPr/>
            <p:nvPr/>
          </p:nvSpPr>
          <p:spPr>
            <a:xfrm>
              <a:off x="9376640" y="2607348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863" name="箭头: 上下 70"/>
            <p:cNvSpPr/>
            <p:nvPr/>
          </p:nvSpPr>
          <p:spPr>
            <a:xfrm>
              <a:off x="2107088" y="3509379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864" name="箭头: 上下 62"/>
            <p:cNvSpPr/>
            <p:nvPr/>
          </p:nvSpPr>
          <p:spPr>
            <a:xfrm>
              <a:off x="5029722" y="602076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 sz="1050"/>
            </a:p>
          </p:txBody>
        </p:sp>
        <p:grpSp>
          <p:nvGrpSpPr>
            <p:cNvPr id="867" name="矩形 71"/>
            <p:cNvGrpSpPr/>
            <p:nvPr/>
          </p:nvGrpSpPr>
          <p:grpSpPr>
            <a:xfrm>
              <a:off x="6106500" y="1142704"/>
              <a:ext cx="1367073" cy="414340"/>
              <a:chOff x="-1" y="0"/>
              <a:chExt cx="1367072" cy="414338"/>
            </a:xfrm>
          </p:grpSpPr>
          <p:sp>
            <p:nvSpPr>
              <p:cNvPr id="865" name="Rectangle"/>
              <p:cNvSpPr/>
              <p:nvPr/>
            </p:nvSpPr>
            <p:spPr>
              <a:xfrm>
                <a:off x="-1" y="0"/>
                <a:ext cx="1367072" cy="414338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66" name="威胁情报"/>
              <p:cNvSpPr txBox="1"/>
              <p:nvPr/>
            </p:nvSpPr>
            <p:spPr>
              <a:xfrm>
                <a:off x="-1" y="68673"/>
                <a:ext cx="1367072" cy="27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900"/>
                  <a:t>威胁情报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04165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8766921" y="1604941"/>
            <a:ext cx="247621" cy="2495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176" name="直接箭头连接符 6"/>
          <p:cNvSpPr/>
          <p:nvPr/>
        </p:nvSpPr>
        <p:spPr>
          <a:xfrm>
            <a:off x="321433" y="5331372"/>
            <a:ext cx="8822568" cy="8077"/>
          </a:xfrm>
          <a:prstGeom prst="line">
            <a:avLst/>
          </a:prstGeom>
          <a:ln w="60325">
            <a:solidFill>
              <a:schemeClr val="accent1"/>
            </a:solidFill>
            <a:miter/>
            <a:tailEnd type="triangle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177" name="文本框 10"/>
          <p:cNvSpPr txBox="1"/>
          <p:nvPr/>
        </p:nvSpPr>
        <p:spPr>
          <a:xfrm>
            <a:off x="462822" y="5415755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2018年</a:t>
            </a:r>
          </a:p>
        </p:txBody>
      </p:sp>
      <p:sp>
        <p:nvSpPr>
          <p:cNvPr id="1178" name="文本框 11"/>
          <p:cNvSpPr txBox="1"/>
          <p:nvPr/>
        </p:nvSpPr>
        <p:spPr>
          <a:xfrm>
            <a:off x="2267422" y="5413552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2019年</a:t>
            </a:r>
          </a:p>
        </p:txBody>
      </p:sp>
      <p:sp>
        <p:nvSpPr>
          <p:cNvPr id="1179" name="文本框 12"/>
          <p:cNvSpPr txBox="1"/>
          <p:nvPr/>
        </p:nvSpPr>
        <p:spPr>
          <a:xfrm>
            <a:off x="4175704" y="5397961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2020年</a:t>
            </a:r>
          </a:p>
        </p:txBody>
      </p:sp>
      <p:sp>
        <p:nvSpPr>
          <p:cNvPr id="1180" name="标题 3"/>
          <p:cNvSpPr txBox="1">
            <a:spLocks noGrp="1"/>
          </p:cNvSpPr>
          <p:nvPr>
            <p:ph type="title"/>
          </p:nvPr>
        </p:nvSpPr>
        <p:spPr>
          <a:xfrm>
            <a:off x="219835" y="252752"/>
            <a:ext cx="6172201" cy="6085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数据分析平台</a:t>
            </a:r>
            <a:r>
              <a:rPr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dirty="0">
                <a:latin typeface="微软雅黑"/>
                <a:ea typeface="微软雅黑"/>
                <a:cs typeface="微软雅黑"/>
                <a:sym typeface="微软雅黑"/>
              </a:rPr>
              <a:t>5年战略 </a:t>
            </a:r>
            <a:r>
              <a:rPr dirty="0" err="1">
                <a:latin typeface="微软雅黑"/>
                <a:ea typeface="微软雅黑"/>
                <a:cs typeface="微软雅黑"/>
                <a:sym typeface="微软雅黑"/>
              </a:rPr>
              <a:t>RoadMap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1183" name="圆角矩形 52"/>
          <p:cNvGrpSpPr/>
          <p:nvPr/>
        </p:nvGrpSpPr>
        <p:grpSpPr>
          <a:xfrm>
            <a:off x="359126" y="1659446"/>
            <a:ext cx="1642058" cy="1064114"/>
            <a:chOff x="0" y="0"/>
            <a:chExt cx="2189409" cy="1418817"/>
          </a:xfrm>
        </p:grpSpPr>
        <p:sp>
          <p:nvSpPr>
            <p:cNvPr id="1181" name="Rounded Rectangle"/>
            <p:cNvSpPr/>
            <p:nvPr/>
          </p:nvSpPr>
          <p:spPr>
            <a:xfrm>
              <a:off x="0" y="0"/>
              <a:ext cx="2189409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182" name="构建大数据分析平台框架…"/>
            <p:cNvSpPr txBox="1"/>
            <p:nvPr/>
          </p:nvSpPr>
          <p:spPr>
            <a:xfrm>
              <a:off x="33827" y="33827"/>
              <a:ext cx="2121754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构建大数据分析平台框架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/>
                <a:t>FW/BDS/IPS/</a:t>
              </a:r>
              <a:r>
                <a:rPr sz="900" dirty="0" err="1"/>
                <a:t>IDS接入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事件综合关联分析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全局安全态势可视化</a:t>
              </a:r>
              <a:endParaRPr sz="900" dirty="0"/>
            </a:p>
          </p:txBody>
        </p:sp>
      </p:grpSp>
      <p:grpSp>
        <p:nvGrpSpPr>
          <p:cNvPr id="1186" name="圆角矩形 53"/>
          <p:cNvGrpSpPr/>
          <p:nvPr/>
        </p:nvGrpSpPr>
        <p:grpSpPr>
          <a:xfrm>
            <a:off x="2467183" y="3829112"/>
            <a:ext cx="2003795" cy="974814"/>
            <a:chOff x="0" y="0"/>
            <a:chExt cx="2671725" cy="1299751"/>
          </a:xfrm>
        </p:grpSpPr>
        <p:sp>
          <p:nvSpPr>
            <p:cNvPr id="1184" name="Rounded Rectangle"/>
            <p:cNvSpPr/>
            <p:nvPr/>
          </p:nvSpPr>
          <p:spPr>
            <a:xfrm>
              <a:off x="0" y="0"/>
              <a:ext cx="2671725" cy="1299751"/>
            </a:xfrm>
            <a:prstGeom prst="roundRect">
              <a:avLst>
                <a:gd name="adj" fmla="val 7356"/>
              </a:avLst>
            </a:prstGeom>
            <a:solidFill>
              <a:srgbClr val="EF3F0F"/>
            </a:soli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185" name="态势感知方案…"/>
            <p:cNvSpPr txBox="1"/>
            <p:nvPr/>
          </p:nvSpPr>
          <p:spPr>
            <a:xfrm>
              <a:off x="28003" y="28003"/>
              <a:ext cx="2615718" cy="1138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/>
                <a:t>态势感知方案</a:t>
              </a:r>
            </a:p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目标市场：政府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价值：威胁态势呈现、运维分析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组件：防火墙、运维平台</a:t>
              </a:r>
            </a:p>
          </p:txBody>
        </p:sp>
      </p:grpSp>
      <p:sp>
        <p:nvSpPr>
          <p:cNvPr id="1187" name="文本框 12"/>
          <p:cNvSpPr txBox="1"/>
          <p:nvPr/>
        </p:nvSpPr>
        <p:spPr>
          <a:xfrm>
            <a:off x="5904776" y="5397961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2021年</a:t>
            </a:r>
          </a:p>
        </p:txBody>
      </p:sp>
      <p:sp>
        <p:nvSpPr>
          <p:cNvPr id="1188" name="文本框 12"/>
          <p:cNvSpPr txBox="1"/>
          <p:nvPr/>
        </p:nvSpPr>
        <p:spPr>
          <a:xfrm>
            <a:off x="7633850" y="5397961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2022年</a:t>
            </a:r>
          </a:p>
        </p:txBody>
      </p:sp>
      <p:grpSp>
        <p:nvGrpSpPr>
          <p:cNvPr id="1191" name="圆角矩形 45"/>
          <p:cNvGrpSpPr/>
          <p:nvPr/>
        </p:nvGrpSpPr>
        <p:grpSpPr>
          <a:xfrm>
            <a:off x="8332059" y="4003376"/>
            <a:ext cx="589483" cy="212438"/>
            <a:chOff x="0" y="0"/>
            <a:chExt cx="785975" cy="283248"/>
          </a:xfrm>
        </p:grpSpPr>
        <p:sp>
          <p:nvSpPr>
            <p:cNvPr id="1189" name="Rounded Rectangle"/>
            <p:cNvSpPr/>
            <p:nvPr/>
          </p:nvSpPr>
          <p:spPr>
            <a:xfrm>
              <a:off x="0" y="0"/>
              <a:ext cx="785975" cy="28324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190" name="软件功能"/>
            <p:cNvSpPr txBox="1"/>
            <p:nvPr/>
          </p:nvSpPr>
          <p:spPr>
            <a:xfrm>
              <a:off x="13827" y="18517"/>
              <a:ext cx="758323" cy="246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软件功能</a:t>
              </a:r>
            </a:p>
          </p:txBody>
        </p:sp>
      </p:grpSp>
      <p:grpSp>
        <p:nvGrpSpPr>
          <p:cNvPr id="1194" name="圆角矩形 60"/>
          <p:cNvGrpSpPr/>
          <p:nvPr/>
        </p:nvGrpSpPr>
        <p:grpSpPr>
          <a:xfrm>
            <a:off x="8332059" y="4310238"/>
            <a:ext cx="589483" cy="212438"/>
            <a:chOff x="0" y="0"/>
            <a:chExt cx="785975" cy="283248"/>
          </a:xfrm>
        </p:grpSpPr>
        <p:sp>
          <p:nvSpPr>
            <p:cNvPr id="1192" name="Rounded Rectangle"/>
            <p:cNvSpPr/>
            <p:nvPr/>
          </p:nvSpPr>
          <p:spPr>
            <a:xfrm>
              <a:off x="0" y="0"/>
              <a:ext cx="785975" cy="283248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193" name="产品线"/>
            <p:cNvSpPr txBox="1"/>
            <p:nvPr/>
          </p:nvSpPr>
          <p:spPr>
            <a:xfrm>
              <a:off x="13827" y="18517"/>
              <a:ext cx="758323" cy="246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产品线</a:t>
              </a:r>
            </a:p>
          </p:txBody>
        </p:sp>
      </p:grpSp>
      <p:grpSp>
        <p:nvGrpSpPr>
          <p:cNvPr id="1197" name="圆角矩形 63"/>
          <p:cNvGrpSpPr/>
          <p:nvPr/>
        </p:nvGrpSpPr>
        <p:grpSpPr>
          <a:xfrm>
            <a:off x="8332059" y="4617101"/>
            <a:ext cx="589483" cy="212438"/>
            <a:chOff x="0" y="0"/>
            <a:chExt cx="785975" cy="283248"/>
          </a:xfrm>
        </p:grpSpPr>
        <p:sp>
          <p:nvSpPr>
            <p:cNvPr id="1195" name="Rounded Rectangle"/>
            <p:cNvSpPr/>
            <p:nvPr/>
          </p:nvSpPr>
          <p:spPr>
            <a:xfrm>
              <a:off x="0" y="0"/>
              <a:ext cx="785975" cy="283248"/>
            </a:xfrm>
            <a:prstGeom prst="roundRect">
              <a:avLst>
                <a:gd name="adj" fmla="val 16667"/>
              </a:avLst>
            </a:prstGeom>
            <a:solidFill>
              <a:srgbClr val="EF3F0F"/>
            </a:soli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196" name="方案"/>
            <p:cNvSpPr txBox="1"/>
            <p:nvPr/>
          </p:nvSpPr>
          <p:spPr>
            <a:xfrm>
              <a:off x="13827" y="18517"/>
              <a:ext cx="758323" cy="246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方案</a:t>
              </a:r>
            </a:p>
          </p:txBody>
        </p:sp>
      </p:grpSp>
      <p:grpSp>
        <p:nvGrpSpPr>
          <p:cNvPr id="1200" name="圆角矩形 69"/>
          <p:cNvGrpSpPr/>
          <p:nvPr/>
        </p:nvGrpSpPr>
        <p:grpSpPr>
          <a:xfrm>
            <a:off x="4635430" y="3835952"/>
            <a:ext cx="2281461" cy="974814"/>
            <a:chOff x="0" y="0"/>
            <a:chExt cx="3041946" cy="1299751"/>
          </a:xfrm>
        </p:grpSpPr>
        <p:sp>
          <p:nvSpPr>
            <p:cNvPr id="1198" name="Rounded Rectangle"/>
            <p:cNvSpPr/>
            <p:nvPr/>
          </p:nvSpPr>
          <p:spPr>
            <a:xfrm>
              <a:off x="0" y="0"/>
              <a:ext cx="3041946" cy="1299751"/>
            </a:xfrm>
            <a:prstGeom prst="roundRect">
              <a:avLst>
                <a:gd name="adj" fmla="val 7356"/>
              </a:avLst>
            </a:prstGeom>
            <a:solidFill>
              <a:srgbClr val="EF3F0F"/>
            </a:soli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199" name="威胁及风险处置方案…"/>
            <p:cNvSpPr txBox="1"/>
            <p:nvPr/>
          </p:nvSpPr>
          <p:spPr>
            <a:xfrm>
              <a:off x="28003" y="28003"/>
              <a:ext cx="2985942" cy="1138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/>
                <a:t>威胁及风险处置方案</a:t>
              </a:r>
            </a:p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目标市场：大型企业、高校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价值：风险识别、风险预警、威胁处置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组件：防火墙、运维平台、探针</a:t>
              </a:r>
            </a:p>
          </p:txBody>
        </p:sp>
      </p:grpSp>
      <p:grpSp>
        <p:nvGrpSpPr>
          <p:cNvPr id="1203" name="圆角矩形 22"/>
          <p:cNvGrpSpPr/>
          <p:nvPr/>
        </p:nvGrpSpPr>
        <p:grpSpPr>
          <a:xfrm>
            <a:off x="2163726" y="1659446"/>
            <a:ext cx="1490787" cy="1064114"/>
            <a:chOff x="0" y="0"/>
            <a:chExt cx="1987715" cy="1418817"/>
          </a:xfrm>
        </p:grpSpPr>
        <p:sp>
          <p:nvSpPr>
            <p:cNvPr id="1201" name="Rounded Rectangle"/>
            <p:cNvSpPr/>
            <p:nvPr/>
          </p:nvSpPr>
          <p:spPr>
            <a:xfrm>
              <a:off x="0" y="0"/>
              <a:ext cx="1987715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02" name="全局流量的态势…"/>
            <p:cNvSpPr txBox="1"/>
            <p:nvPr/>
          </p:nvSpPr>
          <p:spPr>
            <a:xfrm>
              <a:off x="33827" y="33827"/>
              <a:ext cx="1920060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全局流量的态势</a:t>
              </a:r>
              <a:endParaRPr sz="900" dirty="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HSM&amp;HSA的融合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全局运维的态势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建立云端控制中心</a:t>
              </a:r>
              <a:endParaRPr sz="900" dirty="0"/>
            </a:p>
          </p:txBody>
        </p:sp>
      </p:grpSp>
      <p:grpSp>
        <p:nvGrpSpPr>
          <p:cNvPr id="1206" name="圆角矩形 23"/>
          <p:cNvGrpSpPr/>
          <p:nvPr/>
        </p:nvGrpSpPr>
        <p:grpSpPr>
          <a:xfrm>
            <a:off x="3800469" y="1662389"/>
            <a:ext cx="1551804" cy="1064313"/>
            <a:chOff x="0" y="0"/>
            <a:chExt cx="1911573" cy="1419082"/>
          </a:xfrm>
        </p:grpSpPr>
        <p:sp>
          <p:nvSpPr>
            <p:cNvPr id="1204" name="Rounded Rectangle"/>
            <p:cNvSpPr/>
            <p:nvPr/>
          </p:nvSpPr>
          <p:spPr>
            <a:xfrm>
              <a:off x="0" y="0"/>
              <a:ext cx="1911573" cy="1379513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05" name="引入第三方安全威胁情报…"/>
            <p:cNvSpPr txBox="1"/>
            <p:nvPr/>
          </p:nvSpPr>
          <p:spPr>
            <a:xfrm>
              <a:off x="34093" y="34092"/>
              <a:ext cx="1843386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引入第三方安全威胁情报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基于情报的关联分析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互联网安全态势感知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</p:txBody>
        </p:sp>
      </p:grpSp>
      <p:grpSp>
        <p:nvGrpSpPr>
          <p:cNvPr id="1209" name="圆角矩形 24"/>
          <p:cNvGrpSpPr/>
          <p:nvPr/>
        </p:nvGrpSpPr>
        <p:grpSpPr>
          <a:xfrm>
            <a:off x="5512653" y="1659446"/>
            <a:ext cx="1758766" cy="1064114"/>
            <a:chOff x="0" y="0"/>
            <a:chExt cx="2345020" cy="1418817"/>
          </a:xfrm>
        </p:grpSpPr>
        <p:sp>
          <p:nvSpPr>
            <p:cNvPr id="1207" name="Rounded Rectangle"/>
            <p:cNvSpPr/>
            <p:nvPr/>
          </p:nvSpPr>
          <p:spPr>
            <a:xfrm>
              <a:off x="0" y="0"/>
              <a:ext cx="2345020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08" name="山石安全管理中心 iSOC…"/>
            <p:cNvSpPr txBox="1"/>
            <p:nvPr/>
          </p:nvSpPr>
          <p:spPr>
            <a:xfrm>
              <a:off x="33827" y="33827"/>
              <a:ext cx="2277367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山石安全管理中心 iSOC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    集 数据，运维，服务一体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联动/协同防御体系，自动化的安全策略响应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知识库体系，提供情报服务</a:t>
              </a:r>
            </a:p>
          </p:txBody>
        </p:sp>
      </p:grpSp>
      <p:grpSp>
        <p:nvGrpSpPr>
          <p:cNvPr id="1212" name="圆角矩形 25"/>
          <p:cNvGrpSpPr/>
          <p:nvPr/>
        </p:nvGrpSpPr>
        <p:grpSpPr>
          <a:xfrm>
            <a:off x="7442745" y="1659446"/>
            <a:ext cx="1478797" cy="1064114"/>
            <a:chOff x="0" y="0"/>
            <a:chExt cx="1971727" cy="1418817"/>
          </a:xfrm>
        </p:grpSpPr>
        <p:sp>
          <p:nvSpPr>
            <p:cNvPr id="1210" name="Rounded Rectangle"/>
            <p:cNvSpPr/>
            <p:nvPr/>
          </p:nvSpPr>
          <p:spPr>
            <a:xfrm>
              <a:off x="0" y="0"/>
              <a:ext cx="1971727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11" name="SIEM方向，支持多家厂商设备的安全信息…"/>
            <p:cNvSpPr txBox="1"/>
            <p:nvPr/>
          </p:nvSpPr>
          <p:spPr>
            <a:xfrm>
              <a:off x="33827" y="33827"/>
              <a:ext cx="1904072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SIEM方向，支持多家厂商设备的安全信息</a:t>
              </a:r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标准化的南向接口与北向接口</a:t>
              </a:r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集成漏扫，主动防御</a:t>
              </a:r>
            </a:p>
          </p:txBody>
        </p:sp>
      </p:grpSp>
      <p:grpSp>
        <p:nvGrpSpPr>
          <p:cNvPr id="1215" name="圆角矩形 26"/>
          <p:cNvGrpSpPr/>
          <p:nvPr/>
        </p:nvGrpSpPr>
        <p:grpSpPr>
          <a:xfrm>
            <a:off x="1516303" y="2830305"/>
            <a:ext cx="2683334" cy="855828"/>
            <a:chOff x="0" y="0"/>
            <a:chExt cx="3577777" cy="1141103"/>
          </a:xfrm>
        </p:grpSpPr>
        <p:sp>
          <p:nvSpPr>
            <p:cNvPr id="1213" name="Rounded Rectangle"/>
            <p:cNvSpPr/>
            <p:nvPr/>
          </p:nvSpPr>
          <p:spPr>
            <a:xfrm>
              <a:off x="0" y="0"/>
              <a:ext cx="3577777" cy="1136391"/>
            </a:xfrm>
            <a:prstGeom prst="roundRect">
              <a:avLst>
                <a:gd name="adj" fmla="val 9948"/>
              </a:avLst>
            </a:prstGeom>
            <a:solidFill>
              <a:srgbClr val="0070C0"/>
            </a:soli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14" name="数据分析平台…"/>
            <p:cNvSpPr txBox="1"/>
            <p:nvPr/>
          </p:nvSpPr>
          <p:spPr>
            <a:xfrm>
              <a:off x="33111" y="33111"/>
              <a:ext cx="3511554" cy="110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/>
                <a:t>数据分析平台</a:t>
              </a:r>
            </a:p>
            <a:p>
              <a:pPr>
                <a:defRPr sz="1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5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定位：基于安全数据的威胁分析、可视化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形成 安全态势，流量态势，运维态势的集中呈现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目标市场：政府、金融、大型企业</a:t>
              </a:r>
            </a:p>
          </p:txBody>
        </p:sp>
      </p:grpSp>
      <p:grpSp>
        <p:nvGrpSpPr>
          <p:cNvPr id="1218" name="圆角矩形 20"/>
          <p:cNvGrpSpPr/>
          <p:nvPr/>
        </p:nvGrpSpPr>
        <p:grpSpPr>
          <a:xfrm>
            <a:off x="7590877" y="3377152"/>
            <a:ext cx="1182529" cy="266810"/>
            <a:chOff x="0" y="0"/>
            <a:chExt cx="1576703" cy="355745"/>
          </a:xfrm>
        </p:grpSpPr>
        <p:sp>
          <p:nvSpPr>
            <p:cNvPr id="1216" name="Rounded Rectangle"/>
            <p:cNvSpPr/>
            <p:nvPr/>
          </p:nvSpPr>
          <p:spPr>
            <a:xfrm>
              <a:off x="0" y="0"/>
              <a:ext cx="1576703" cy="355745"/>
            </a:xfrm>
            <a:prstGeom prst="roundRect">
              <a:avLst>
                <a:gd name="adj" fmla="val 9948"/>
              </a:avLst>
            </a:prstGeom>
            <a:noFill/>
            <a:ln w="28575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 sz="1400" b="1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50"/>
            </a:p>
          </p:txBody>
        </p:sp>
        <p:sp>
          <p:nvSpPr>
            <p:cNvPr id="1217" name="HSM、HSA退市"/>
            <p:cNvSpPr txBox="1"/>
            <p:nvPr/>
          </p:nvSpPr>
          <p:spPr>
            <a:xfrm>
              <a:off x="10364" y="23985"/>
              <a:ext cx="1555975" cy="307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>
                <a:defRPr sz="1400" b="1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050"/>
                <a:t>HSM、HSA退市</a:t>
              </a:r>
            </a:p>
          </p:txBody>
        </p:sp>
      </p:grpSp>
      <p:grpSp>
        <p:nvGrpSpPr>
          <p:cNvPr id="1221" name="圆角矩形 28"/>
          <p:cNvGrpSpPr/>
          <p:nvPr/>
        </p:nvGrpSpPr>
        <p:grpSpPr>
          <a:xfrm>
            <a:off x="4832755" y="2830305"/>
            <a:ext cx="2609990" cy="855828"/>
            <a:chOff x="0" y="0"/>
            <a:chExt cx="3479985" cy="1141103"/>
          </a:xfrm>
        </p:grpSpPr>
        <p:sp>
          <p:nvSpPr>
            <p:cNvPr id="1219" name="Rounded Rectangle"/>
            <p:cNvSpPr/>
            <p:nvPr/>
          </p:nvSpPr>
          <p:spPr>
            <a:xfrm>
              <a:off x="0" y="0"/>
              <a:ext cx="3479985" cy="1136391"/>
            </a:xfrm>
            <a:prstGeom prst="roundRect">
              <a:avLst>
                <a:gd name="adj" fmla="val 9948"/>
              </a:avLst>
            </a:prstGeom>
            <a:solidFill>
              <a:srgbClr val="0070C0"/>
            </a:soli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20" name="山石安全管理中心 iSoc…"/>
            <p:cNvSpPr txBox="1"/>
            <p:nvPr/>
          </p:nvSpPr>
          <p:spPr>
            <a:xfrm>
              <a:off x="33111" y="33111"/>
              <a:ext cx="3413764" cy="110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/>
                <a:t>山石安全管理中心 iSoc</a:t>
              </a:r>
            </a:p>
            <a:p>
              <a:pPr>
                <a:defRPr sz="1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5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定位：集态势感知、配置管理、日志审计、业务审计、威胁情报，漏扫等模块一体的融合产品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目标市场：政府、金融、高校、大型企业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49105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山石网科">
      <a:dk1>
        <a:sysClr val="windowText" lastClr="000000"/>
      </a:dk1>
      <a:lt1>
        <a:sysClr val="window" lastClr="FFFFFF"/>
      </a:lt1>
      <a:dk2>
        <a:srgbClr val="44546A"/>
      </a:dk2>
      <a:lt2>
        <a:srgbClr val="203556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1857</TotalTime>
  <Words>901</Words>
  <Application>Microsoft Office PowerPoint</Application>
  <PresentationFormat>全屏显示(4:3)</PresentationFormat>
  <Paragraphs>267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 Unicode MS</vt:lpstr>
      <vt:lpstr>Open Sans Light</vt:lpstr>
      <vt:lpstr>微软雅黑</vt:lpstr>
      <vt:lpstr>等线</vt:lpstr>
      <vt:lpstr>等线 Light</vt:lpstr>
      <vt:lpstr>Arial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市场背景</vt:lpstr>
      <vt:lpstr>发展趋势</vt:lpstr>
      <vt:lpstr>PowerPoint 演示文稿</vt:lpstr>
      <vt:lpstr>大数据分析平台</vt:lpstr>
      <vt:lpstr>部署场景</vt:lpstr>
      <vt:lpstr>分析平台功能与组件架构</vt:lpstr>
      <vt:lpstr>数据分析平台 5年战略 RoadMap</vt:lpstr>
      <vt:lpstr>分析平台 产品亮点规划</vt:lpstr>
      <vt:lpstr>PowerPoint 演示文稿</vt:lpstr>
      <vt:lpstr>竞争对手产品分析</vt:lpstr>
      <vt:lpstr>PowerPoint 演示文稿</vt:lpstr>
      <vt:lpstr>讨论议题</vt:lpstr>
      <vt:lpstr>PowerPoint 演示文稿</vt:lpstr>
    </vt:vector>
  </TitlesOfParts>
  <Manager>Bin Jia</Manager>
  <Company>Hillstone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Martin</dc:creator>
  <cp:lastModifiedBy>Z. Martin</cp:lastModifiedBy>
  <cp:revision>18</cp:revision>
  <dcterms:created xsi:type="dcterms:W3CDTF">2017-02-03T03:01:39Z</dcterms:created>
  <dcterms:modified xsi:type="dcterms:W3CDTF">2018-05-23T09:07:00Z</dcterms:modified>
  <cp:version>v1.0</cp:version>
</cp:coreProperties>
</file>